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9010313" cy="10693400"/>
  <p:notesSz cx="7556500" cy="106934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304" autoAdjust="0"/>
  </p:normalViewPr>
  <p:slideViewPr>
    <p:cSldViewPr>
      <p:cViewPr varScale="1">
        <p:scale>
          <a:sx n="56" d="100"/>
          <a:sy n="56" d="100"/>
        </p:scale>
        <p:origin x="514" y="43"/>
      </p:cViewPr>
      <p:guideLst>
        <p:guide orient="horz" pos="344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23" d="100"/>
          <a:sy n="23" d="100"/>
        </p:scale>
        <p:origin x="31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05.03.2021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26970" y="3314954"/>
            <a:ext cx="161723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53943" y="5988304"/>
            <a:ext cx="133184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2021-03-05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2021-03-05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51315" y="2459482"/>
            <a:ext cx="827643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798538" y="2459482"/>
            <a:ext cx="827643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2021-03-05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2021-03-05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2021-03-05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794922" y="10051413"/>
            <a:ext cx="576699" cy="384175"/>
          </a:xfrm>
          <a:custGeom>
            <a:avLst/>
            <a:gdLst/>
            <a:ahLst/>
            <a:cxnLst/>
            <a:rect l="l" t="t" r="r" b="b"/>
            <a:pathLst>
              <a:path w="229234" h="384175">
                <a:moveTo>
                  <a:pt x="229215" y="0"/>
                </a:moveTo>
                <a:lnTo>
                  <a:pt x="6499" y="145561"/>
                </a:lnTo>
                <a:lnTo>
                  <a:pt x="988" y="145561"/>
                </a:lnTo>
                <a:lnTo>
                  <a:pt x="0" y="379373"/>
                </a:lnTo>
                <a:lnTo>
                  <a:pt x="6499" y="383615"/>
                </a:lnTo>
                <a:lnTo>
                  <a:pt x="229215" y="238054"/>
                </a:lnTo>
                <a:lnTo>
                  <a:pt x="229215" y="145561"/>
                </a:lnTo>
                <a:lnTo>
                  <a:pt x="6499" y="145561"/>
                </a:lnTo>
                <a:lnTo>
                  <a:pt x="1003" y="141966"/>
                </a:lnTo>
                <a:lnTo>
                  <a:pt x="229215" y="141966"/>
                </a:lnTo>
                <a:lnTo>
                  <a:pt x="229215" y="0"/>
                </a:lnTo>
                <a:close/>
              </a:path>
            </a:pathLst>
          </a:custGeom>
          <a:solidFill>
            <a:srgbClr val="FFBF00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7" name="bk object 17"/>
          <p:cNvSpPr/>
          <p:nvPr/>
        </p:nvSpPr>
        <p:spPr>
          <a:xfrm>
            <a:off x="17250971" y="10051416"/>
            <a:ext cx="560724" cy="384175"/>
          </a:xfrm>
          <a:custGeom>
            <a:avLst/>
            <a:gdLst/>
            <a:ahLst/>
            <a:cxnLst/>
            <a:rect l="l" t="t" r="r" b="b"/>
            <a:pathLst>
              <a:path w="222884" h="384175">
                <a:moveTo>
                  <a:pt x="0" y="0"/>
                </a:moveTo>
                <a:lnTo>
                  <a:pt x="0" y="238054"/>
                </a:lnTo>
                <a:lnTo>
                  <a:pt x="222717" y="383615"/>
                </a:lnTo>
                <a:lnTo>
                  <a:pt x="222717" y="145561"/>
                </a:lnTo>
                <a:lnTo>
                  <a:pt x="0" y="0"/>
                </a:lnTo>
                <a:close/>
              </a:path>
            </a:pathLst>
          </a:custGeom>
          <a:solidFill>
            <a:srgbClr val="5FC7FC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8" name="bk object 18"/>
          <p:cNvSpPr/>
          <p:nvPr/>
        </p:nvSpPr>
        <p:spPr>
          <a:xfrm>
            <a:off x="17794922" y="9905820"/>
            <a:ext cx="576699" cy="384175"/>
          </a:xfrm>
          <a:custGeom>
            <a:avLst/>
            <a:gdLst/>
            <a:ahLst/>
            <a:cxnLst/>
            <a:rect l="l" t="t" r="r" b="b"/>
            <a:pathLst>
              <a:path w="229234" h="384175">
                <a:moveTo>
                  <a:pt x="229215" y="238054"/>
                </a:moveTo>
                <a:lnTo>
                  <a:pt x="6499" y="238054"/>
                </a:lnTo>
                <a:lnTo>
                  <a:pt x="229215" y="383628"/>
                </a:lnTo>
                <a:lnTo>
                  <a:pt x="229215" y="238054"/>
                </a:lnTo>
                <a:close/>
              </a:path>
              <a:path w="229234" h="384175">
                <a:moveTo>
                  <a:pt x="6499" y="0"/>
                </a:moveTo>
                <a:lnTo>
                  <a:pt x="0" y="4242"/>
                </a:lnTo>
                <a:lnTo>
                  <a:pt x="0" y="242309"/>
                </a:lnTo>
                <a:lnTo>
                  <a:pt x="6499" y="238054"/>
                </a:lnTo>
                <a:lnTo>
                  <a:pt x="229215" y="238054"/>
                </a:lnTo>
                <a:lnTo>
                  <a:pt x="229215" y="145561"/>
                </a:lnTo>
                <a:lnTo>
                  <a:pt x="6499" y="0"/>
                </a:lnTo>
                <a:close/>
              </a:path>
            </a:pathLst>
          </a:custGeom>
          <a:solidFill>
            <a:srgbClr val="FF8200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9" name="bk object 19"/>
          <p:cNvSpPr/>
          <p:nvPr/>
        </p:nvSpPr>
        <p:spPr>
          <a:xfrm>
            <a:off x="17913434" y="10051416"/>
            <a:ext cx="458484" cy="238125"/>
          </a:xfrm>
          <a:custGeom>
            <a:avLst/>
            <a:gdLst/>
            <a:ahLst/>
            <a:cxnLst/>
            <a:rect l="l" t="t" r="r" b="b"/>
            <a:pathLst>
              <a:path w="182245" h="238125">
                <a:moveTo>
                  <a:pt x="182107" y="0"/>
                </a:moveTo>
                <a:lnTo>
                  <a:pt x="0" y="119014"/>
                </a:lnTo>
                <a:lnTo>
                  <a:pt x="182107" y="238029"/>
                </a:lnTo>
                <a:lnTo>
                  <a:pt x="182107" y="0"/>
                </a:lnTo>
                <a:close/>
              </a:path>
            </a:pathLst>
          </a:custGeom>
          <a:solidFill>
            <a:srgbClr val="FFA100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0" name="bk object 20"/>
          <p:cNvSpPr/>
          <p:nvPr/>
        </p:nvSpPr>
        <p:spPr>
          <a:xfrm>
            <a:off x="17250971" y="9905820"/>
            <a:ext cx="560724" cy="384175"/>
          </a:xfrm>
          <a:custGeom>
            <a:avLst/>
            <a:gdLst/>
            <a:ahLst/>
            <a:cxnLst/>
            <a:rect l="l" t="t" r="r" b="b"/>
            <a:pathLst>
              <a:path w="222884" h="384175">
                <a:moveTo>
                  <a:pt x="222717" y="0"/>
                </a:moveTo>
                <a:lnTo>
                  <a:pt x="0" y="145561"/>
                </a:lnTo>
                <a:lnTo>
                  <a:pt x="0" y="383628"/>
                </a:lnTo>
                <a:lnTo>
                  <a:pt x="222717" y="238054"/>
                </a:lnTo>
                <a:lnTo>
                  <a:pt x="222717" y="0"/>
                </a:lnTo>
                <a:close/>
              </a:path>
            </a:pathLst>
          </a:custGeom>
          <a:solidFill>
            <a:srgbClr val="002E8E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1" name="bk object 21"/>
          <p:cNvSpPr/>
          <p:nvPr/>
        </p:nvSpPr>
        <p:spPr>
          <a:xfrm>
            <a:off x="17250970" y="10051413"/>
            <a:ext cx="458484" cy="238125"/>
          </a:xfrm>
          <a:custGeom>
            <a:avLst/>
            <a:gdLst/>
            <a:ahLst/>
            <a:cxnLst/>
            <a:rect l="l" t="t" r="r" b="b"/>
            <a:pathLst>
              <a:path w="182245" h="238125">
                <a:moveTo>
                  <a:pt x="0" y="0"/>
                </a:moveTo>
                <a:lnTo>
                  <a:pt x="0" y="238029"/>
                </a:lnTo>
                <a:lnTo>
                  <a:pt x="182109" y="119014"/>
                </a:lnTo>
                <a:lnTo>
                  <a:pt x="0" y="0"/>
                </a:lnTo>
                <a:close/>
              </a:path>
            </a:pathLst>
          </a:custGeom>
          <a:solidFill>
            <a:srgbClr val="009EF3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1315" y="427736"/>
            <a:ext cx="1712365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1315" y="2459482"/>
            <a:ext cx="1712365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468938" y="9944862"/>
            <a:ext cx="60884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51314" y="9944862"/>
            <a:ext cx="437604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2021-03-05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698929" y="9944862"/>
            <a:ext cx="437604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hyperlink" Target="http://pubs.usgs.gov/publications/text/slabs.html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Template:PD-US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commons.wikimedia.org/wiki/File:Plates_tect2_en.svg" TargetMode="External"/><Relationship Id="rId10" Type="http://schemas.microsoft.com/office/2017/06/relationships/model3d" Target="../media/model3d3.glb"/><Relationship Id="rId4" Type="http://schemas.openxmlformats.org/officeDocument/2006/relationships/hyperlink" Target="https://commons.wikimedia.org/wiki/User:Scott_Nash" TargetMode="Externa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nline.lifeliqe.com/app/scene/p_geol_vulkanicka_cinnos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lifeliqe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0469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65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89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sz="3200" dirty="0">
                <a:solidFill>
                  <a:srgbClr val="FFFFFF"/>
                </a:solidFill>
                <a:cs typeface="Source Sans Pro Light"/>
              </a:rPr>
              <a:t>High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School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33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 dirty="0">
                <a:solidFill>
                  <a:srgbClr val="FFFFFF"/>
                </a:solidFill>
                <a:cs typeface="Source Sans Pro Light"/>
              </a:rPr>
              <a:t>Grades: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9 -</a:t>
            </a:r>
            <a:r>
              <a:rPr sz="3200" spc="-1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12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746501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-553244" y="4584700"/>
            <a:ext cx="970744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7200" spc="-25" dirty="0">
                <a:solidFill>
                  <a:srgbClr val="263E82"/>
                </a:solidFill>
                <a:cs typeface="Source Sans Pro"/>
              </a:rPr>
              <a:t>Beneath </a:t>
            </a:r>
            <a:r>
              <a:rPr sz="7200" dirty="0">
                <a:solidFill>
                  <a:srgbClr val="263E82"/>
                </a:solidFill>
                <a:cs typeface="Source Sans Pro"/>
              </a:rPr>
              <a:t>the</a:t>
            </a:r>
            <a:r>
              <a:rPr sz="7200" spc="-40" dirty="0">
                <a:solidFill>
                  <a:srgbClr val="263E82"/>
                </a:solidFill>
                <a:cs typeface="Source Sans Pro"/>
              </a:rPr>
              <a:t> </a:t>
            </a:r>
            <a:r>
              <a:rPr sz="7200" spc="-35" dirty="0">
                <a:solidFill>
                  <a:srgbClr val="263E82"/>
                </a:solidFill>
                <a:cs typeface="Source Sans Pro"/>
              </a:rPr>
              <a:t>surface</a:t>
            </a:r>
            <a:endParaRPr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437356" y="53466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339066" y="5632723"/>
            <a:ext cx="788837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4000" dirty="0">
                <a:solidFill>
                  <a:srgbClr val="00A0F0"/>
                </a:solidFill>
                <a:cs typeface="Source Sans Pro Light"/>
              </a:rPr>
              <a:t>Earth </a:t>
            </a:r>
            <a:r>
              <a:rPr sz="4000" spc="-10" dirty="0">
                <a:solidFill>
                  <a:srgbClr val="00A0F0"/>
                </a:solidFill>
                <a:cs typeface="Source Sans Pro Light"/>
              </a:rPr>
              <a:t>and </a:t>
            </a:r>
            <a:r>
              <a:rPr sz="4000" spc="-20" dirty="0">
                <a:solidFill>
                  <a:srgbClr val="00A0F0"/>
                </a:solidFill>
                <a:cs typeface="Source Sans Pro Light"/>
              </a:rPr>
              <a:t>Space </a:t>
            </a:r>
            <a:r>
              <a:rPr sz="4000" spc="-5" dirty="0">
                <a:solidFill>
                  <a:srgbClr val="00A0F0"/>
                </a:solidFill>
                <a:cs typeface="Source Sans Pro Light"/>
              </a:rPr>
              <a:t>Sciences,</a:t>
            </a:r>
            <a:r>
              <a:rPr sz="4000" spc="10" dirty="0">
                <a:solidFill>
                  <a:srgbClr val="00A0F0"/>
                </a:solidFill>
                <a:cs typeface="Source Sans Pro Light"/>
              </a:rPr>
              <a:t> </a:t>
            </a:r>
            <a:r>
              <a:rPr sz="4000" spc="5" dirty="0">
                <a:solidFill>
                  <a:srgbClr val="00A0F0"/>
                </a:solidFill>
                <a:cs typeface="Source Sans Pro Light"/>
              </a:rPr>
              <a:t>Geology</a:t>
            </a:r>
            <a:endParaRPr sz="4000" dirty="0">
              <a:cs typeface="Source Sans Pr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6CA5EA-8906-472F-B33D-C56FC0D2F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56" y="6718300"/>
            <a:ext cx="4343400" cy="162834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AEF15B0D-5BEF-482C-A0A1-A371EE3C76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032695"/>
                  </p:ext>
                </p:extLst>
              </p:nvPr>
            </p:nvGraphicFramePr>
            <p:xfrm>
              <a:off x="8813944" y="2298700"/>
              <a:ext cx="8944407" cy="724580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944407" cy="7245809"/>
                    </a:xfrm>
                    <a:prstGeom prst="rect">
                      <a:avLst/>
                    </a:prstGeom>
                  </am3d:spPr>
                  <am3d:camera>
                    <am3d:pos x="0" y="0" z="5763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02" d="1000000"/>
                    <am3d:preTrans dx="-8967448" dy="-254084" dz="-10115"/>
                    <am3d:scale>
                      <am3d:sx n="1000000" d="1000000"/>
                      <am3d:sy n="1000000" d="1000000"/>
                      <am3d:sz n="1000000" d="1000000"/>
                    </am3d:scale>
                    <am3d:rot ax="410894" ay="-3213265" az="-33108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49327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AEF15B0D-5BEF-482C-A0A1-A371EE3C76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3944" y="2298700"/>
                <a:ext cx="8944407" cy="7245809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6EA4AFCF-3E5B-4394-946D-F1AA3112A0C4}"/>
              </a:ext>
            </a:extLst>
          </p:cNvPr>
          <p:cNvSpPr/>
          <p:nvPr/>
        </p:nvSpPr>
        <p:spPr>
          <a:xfrm>
            <a:off x="10952956" y="9015968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1687D10-B619-4BAA-A149-296A58074E86}"/>
              </a:ext>
            </a:extLst>
          </p:cNvPr>
          <p:cNvGrpSpPr/>
          <p:nvPr/>
        </p:nvGrpSpPr>
        <p:grpSpPr>
          <a:xfrm>
            <a:off x="-19844" y="3136900"/>
            <a:ext cx="4876800" cy="828000"/>
            <a:chOff x="-1" y="546100"/>
            <a:chExt cx="4876800" cy="828000"/>
          </a:xfrm>
          <a:solidFill>
            <a:srgbClr val="FFBF00"/>
          </a:solidFill>
        </p:grpSpPr>
        <p:sp>
          <p:nvSpPr>
            <p:cNvPr id="42" name="object 25">
              <a:extLst>
                <a:ext uri="{FF2B5EF4-FFF2-40B4-BE49-F238E27FC236}">
                  <a16:creationId xmlns:a16="http://schemas.microsoft.com/office/drawing/2014/main" id="{5352E0C6-4B3D-49BB-9D86-6E69AB75561D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25">
              <a:extLst>
                <a:ext uri="{FF2B5EF4-FFF2-40B4-BE49-F238E27FC236}">
                  <a16:creationId xmlns:a16="http://schemas.microsoft.com/office/drawing/2014/main" id="{FE92BB60-0BE5-4D92-A126-C7E5264FE64A}"/>
                </a:ext>
              </a:extLst>
            </p:cNvPr>
            <p:cNvSpPr/>
            <p:nvPr/>
          </p:nvSpPr>
          <p:spPr>
            <a:xfrm>
              <a:off x="1620042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382AC0-9E14-4564-A45D-D94980B69E24}"/>
              </a:ext>
            </a:extLst>
          </p:cNvPr>
          <p:cNvGrpSpPr/>
          <p:nvPr/>
        </p:nvGrpSpPr>
        <p:grpSpPr>
          <a:xfrm>
            <a:off x="-1" y="546100"/>
            <a:ext cx="3942557" cy="828000"/>
            <a:chOff x="-1" y="546100"/>
            <a:chExt cx="3942557" cy="828000"/>
          </a:xfrm>
        </p:grpSpPr>
        <p:sp>
          <p:nvSpPr>
            <p:cNvPr id="39" name="object 25">
              <a:extLst>
                <a:ext uri="{FF2B5EF4-FFF2-40B4-BE49-F238E27FC236}">
                  <a16:creationId xmlns:a16="http://schemas.microsoft.com/office/drawing/2014/main" id="{01658446-B05C-4E3A-AC85-147B04B44ABE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25">
              <a:extLst>
                <a:ext uri="{FF2B5EF4-FFF2-40B4-BE49-F238E27FC236}">
                  <a16:creationId xmlns:a16="http://schemas.microsoft.com/office/drawing/2014/main" id="{AB7DF48C-092F-4B3C-97D3-B00D26C37649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5956" y="738245"/>
            <a:ext cx="25610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cs typeface="Source Sans Pro Light"/>
              </a:rPr>
              <a:t>Lesson</a:t>
            </a:r>
            <a:r>
              <a:rPr sz="2800" spc="-6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10" dirty="0">
                <a:solidFill>
                  <a:srgbClr val="FFFFFF"/>
                </a:solidFill>
                <a:cs typeface="Source Sans Pro Light"/>
              </a:rPr>
              <a:t>overview</a:t>
            </a:r>
            <a:endParaRPr sz="2800" dirty="0">
              <a:cs typeface="Source Sans Pr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756" y="1689100"/>
            <a:ext cx="17145000" cy="76290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sz="1600" dirty="0">
                <a:solidFill>
                  <a:srgbClr val="454545"/>
                </a:solidFill>
                <a:cs typeface="Source Sans Pro Light"/>
              </a:rPr>
              <a:t>It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may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seem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that </a:t>
            </a:r>
            <a:r>
              <a:rPr sz="1600" spc="-20" dirty="0">
                <a:solidFill>
                  <a:srgbClr val="454545"/>
                </a:solidFill>
                <a:cs typeface="Source Sans Pro Light"/>
              </a:rPr>
              <a:t>earth’s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only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source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of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heat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is the sun.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That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is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partially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true. The sun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heats 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the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earth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only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a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few meters below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the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surface.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Not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far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beneath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the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surface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it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gets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hot 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again.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The high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temperatures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below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are a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result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of the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heat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produced by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planetary 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core.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This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heat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is driven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together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with the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melted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solid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matter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to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the upper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part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of the 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Earth’s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mantle, where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it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gets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into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lithosphere. At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same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time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other,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old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parts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of it 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return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to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mantle and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so closes the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rock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cycle. The old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rock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is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melted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again</a:t>
            </a:r>
            <a:r>
              <a:rPr sz="1600" spc="65" dirty="0">
                <a:solidFill>
                  <a:srgbClr val="454545"/>
                </a:solidFill>
                <a:cs typeface="Source Sans Pro Light"/>
              </a:rPr>
              <a:t>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and  </a:t>
            </a:r>
            <a:r>
              <a:rPr sz="1600" spc="-10" dirty="0">
                <a:solidFill>
                  <a:srgbClr val="454545"/>
                </a:solidFill>
                <a:cs typeface="Source Sans Pro Light"/>
              </a:rPr>
              <a:t>participates </a:t>
            </a:r>
            <a:r>
              <a:rPr sz="1600" dirty="0">
                <a:solidFill>
                  <a:srgbClr val="454545"/>
                </a:solidFill>
                <a:cs typeface="Source Sans Pro Light"/>
              </a:rPr>
              <a:t>in the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heat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and </a:t>
            </a:r>
            <a:r>
              <a:rPr sz="1600" spc="-15" dirty="0">
                <a:solidFill>
                  <a:srgbClr val="454545"/>
                </a:solidFill>
                <a:cs typeface="Source Sans Pro Light"/>
              </a:rPr>
              <a:t>matter transfer,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called thermal</a:t>
            </a:r>
            <a:r>
              <a:rPr sz="1600" spc="75" dirty="0">
                <a:solidFill>
                  <a:srgbClr val="454545"/>
                </a:solidFill>
                <a:cs typeface="Source Sans Pro Light"/>
              </a:rPr>
              <a:t> </a:t>
            </a:r>
            <a:r>
              <a:rPr sz="1600" spc="-5" dirty="0">
                <a:solidFill>
                  <a:srgbClr val="454545"/>
                </a:solidFill>
                <a:cs typeface="Source Sans Pro Light"/>
              </a:rPr>
              <a:t>convection.</a:t>
            </a:r>
            <a:endParaRPr sz="1600" dirty="0">
              <a:cs typeface="Source Sans Pr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0756" y="4264764"/>
            <a:ext cx="16248858" cy="7771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indent="-127000">
              <a:spcBef>
                <a:spcPts val="100"/>
              </a:spcBef>
              <a:buChar char="•"/>
              <a:tabLst>
                <a:tab pos="139700" algn="l"/>
              </a:tabLst>
            </a:pPr>
            <a:r>
              <a:rPr sz="1600" dirty="0">
                <a:cs typeface="Source Sans Pro Light"/>
              </a:rPr>
              <a:t>Find out </a:t>
            </a:r>
            <a:r>
              <a:rPr sz="1600" spc="-10" dirty="0">
                <a:cs typeface="Source Sans Pro Light"/>
              </a:rPr>
              <a:t>what </a:t>
            </a:r>
            <a:r>
              <a:rPr sz="1600" dirty="0">
                <a:cs typeface="Source Sans Pro Light"/>
              </a:rPr>
              <a:t>is the </a:t>
            </a:r>
            <a:r>
              <a:rPr sz="1600" spc="-15" dirty="0">
                <a:cs typeface="Source Sans Pro Light"/>
              </a:rPr>
              <a:t>Earth’s </a:t>
            </a:r>
            <a:r>
              <a:rPr sz="1600" spc="-10" dirty="0">
                <a:cs typeface="Source Sans Pro Light"/>
              </a:rPr>
              <a:t>structure </a:t>
            </a:r>
            <a:r>
              <a:rPr sz="1600" spc="-5" dirty="0">
                <a:cs typeface="Source Sans Pro Light"/>
              </a:rPr>
              <a:t>and describe its</a:t>
            </a:r>
            <a:r>
              <a:rPr sz="1600" spc="50" dirty="0">
                <a:cs typeface="Source Sans Pro Light"/>
              </a:rPr>
              <a:t> </a:t>
            </a:r>
            <a:r>
              <a:rPr sz="1600" spc="-5" dirty="0">
                <a:cs typeface="Source Sans Pro Light"/>
              </a:rPr>
              <a:t>layers.</a:t>
            </a:r>
            <a:endParaRPr sz="1600" dirty="0">
              <a:cs typeface="Source Sans Pro Light"/>
            </a:endParaRPr>
          </a:p>
          <a:p>
            <a:pPr marL="139700" indent="-127000">
              <a:spcBef>
                <a:spcPts val="60"/>
              </a:spcBef>
              <a:buChar char="•"/>
              <a:tabLst>
                <a:tab pos="139700" algn="l"/>
              </a:tabLst>
            </a:pPr>
            <a:r>
              <a:rPr sz="1600" spc="-10" dirty="0">
                <a:cs typeface="Source Sans Pro Light"/>
              </a:rPr>
              <a:t>Understand what </a:t>
            </a:r>
            <a:r>
              <a:rPr sz="1600" dirty="0">
                <a:cs typeface="Source Sans Pro Light"/>
              </a:rPr>
              <a:t>the </a:t>
            </a:r>
            <a:r>
              <a:rPr sz="1600" spc="-5" dirty="0">
                <a:cs typeface="Source Sans Pro Light"/>
              </a:rPr>
              <a:t>lithosphere </a:t>
            </a:r>
            <a:r>
              <a:rPr sz="1600" dirty="0">
                <a:cs typeface="Source Sans Pro Light"/>
              </a:rPr>
              <a:t>looks </a:t>
            </a:r>
            <a:r>
              <a:rPr sz="1600" spc="-5" dirty="0">
                <a:cs typeface="Source Sans Pro Light"/>
              </a:rPr>
              <a:t>like and </a:t>
            </a:r>
            <a:r>
              <a:rPr sz="1600" dirty="0">
                <a:cs typeface="Source Sans Pro Light"/>
              </a:rPr>
              <a:t>how the </a:t>
            </a:r>
            <a:r>
              <a:rPr sz="1600" spc="-10" dirty="0">
                <a:cs typeface="Source Sans Pro Light"/>
              </a:rPr>
              <a:t>tectonic plates</a:t>
            </a:r>
            <a:r>
              <a:rPr sz="1600" spc="85" dirty="0">
                <a:cs typeface="Source Sans Pro Light"/>
              </a:rPr>
              <a:t> </a:t>
            </a:r>
            <a:r>
              <a:rPr sz="1600" dirty="0">
                <a:cs typeface="Source Sans Pro Light"/>
              </a:rPr>
              <a:t>move.</a:t>
            </a:r>
          </a:p>
          <a:p>
            <a:pPr marL="139700" indent="-127000">
              <a:spcBef>
                <a:spcPts val="60"/>
              </a:spcBef>
              <a:buChar char="•"/>
              <a:tabLst>
                <a:tab pos="139700" algn="l"/>
              </a:tabLst>
            </a:pPr>
            <a:r>
              <a:rPr sz="1600" spc="-10" dirty="0">
                <a:cs typeface="Source Sans Pro Light"/>
              </a:rPr>
              <a:t>Learn </a:t>
            </a:r>
            <a:r>
              <a:rPr sz="1600" spc="-5" dirty="0">
                <a:cs typeface="Source Sans Pro Light"/>
              </a:rPr>
              <a:t>about </a:t>
            </a:r>
            <a:r>
              <a:rPr sz="1600" dirty="0">
                <a:cs typeface="Source Sans Pro Light"/>
              </a:rPr>
              <a:t>the </a:t>
            </a:r>
            <a:r>
              <a:rPr sz="1600" spc="-5" dirty="0">
                <a:cs typeface="Source Sans Pro Light"/>
              </a:rPr>
              <a:t>rock </a:t>
            </a:r>
            <a:r>
              <a:rPr sz="1600" dirty="0">
                <a:cs typeface="Source Sans Pro Light"/>
              </a:rPr>
              <a:t>cycle </a:t>
            </a:r>
            <a:r>
              <a:rPr sz="1600" spc="-5" dirty="0">
                <a:cs typeface="Source Sans Pro Light"/>
              </a:rPr>
              <a:t>and </a:t>
            </a:r>
            <a:r>
              <a:rPr sz="1600" spc="-15" dirty="0">
                <a:cs typeface="Source Sans Pro Light"/>
              </a:rPr>
              <a:t>heat </a:t>
            </a:r>
            <a:r>
              <a:rPr sz="1600" spc="-10" dirty="0">
                <a:cs typeface="Source Sans Pro Light"/>
              </a:rPr>
              <a:t>transfer </a:t>
            </a:r>
            <a:r>
              <a:rPr sz="1600" spc="-5" dirty="0">
                <a:cs typeface="Source Sans Pro Light"/>
              </a:rPr>
              <a:t>from </a:t>
            </a:r>
            <a:r>
              <a:rPr sz="1600" dirty="0">
                <a:cs typeface="Source Sans Pro Light"/>
              </a:rPr>
              <a:t>the </a:t>
            </a:r>
            <a:r>
              <a:rPr sz="1600" spc="-15" dirty="0">
                <a:cs typeface="Source Sans Pro Light"/>
              </a:rPr>
              <a:t>planet’s </a:t>
            </a:r>
            <a:r>
              <a:rPr sz="1600" spc="-10" dirty="0">
                <a:cs typeface="Source Sans Pro Light"/>
              </a:rPr>
              <a:t>core to </a:t>
            </a:r>
            <a:r>
              <a:rPr sz="1600" dirty="0">
                <a:cs typeface="Source Sans Pro Light"/>
              </a:rPr>
              <a:t>the</a:t>
            </a:r>
            <a:r>
              <a:rPr sz="1600" spc="130" dirty="0">
                <a:cs typeface="Source Sans Pro Light"/>
              </a:rPr>
              <a:t> </a:t>
            </a:r>
            <a:r>
              <a:rPr sz="1600" spc="-10" dirty="0">
                <a:cs typeface="Source Sans Pro Light"/>
              </a:rPr>
              <a:t>surface.</a:t>
            </a:r>
            <a:endParaRPr sz="1600" dirty="0">
              <a:cs typeface="Source Sans Pr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73429" y="4310052"/>
            <a:ext cx="7497375" cy="50680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600" i="1" dirty="0">
                <a:cs typeface="Source Sans Pro Light"/>
              </a:rPr>
              <a:t>Earth, </a:t>
            </a:r>
            <a:r>
              <a:rPr sz="1600" i="1" spc="-5" dirty="0">
                <a:cs typeface="Source Sans Pro Light"/>
              </a:rPr>
              <a:t>Core, </a:t>
            </a:r>
            <a:r>
              <a:rPr sz="1600" i="1" dirty="0">
                <a:cs typeface="Source Sans Pro Light"/>
              </a:rPr>
              <a:t>Mantle, </a:t>
            </a:r>
            <a:r>
              <a:rPr sz="1600" i="1" spc="-5" dirty="0">
                <a:cs typeface="Source Sans Pro Light"/>
              </a:rPr>
              <a:t>Lithosphere, Asthenosphere, Plates, </a:t>
            </a:r>
            <a:r>
              <a:rPr sz="1600" i="1" spc="-15" dirty="0">
                <a:cs typeface="Source Sans Pro Light"/>
              </a:rPr>
              <a:t>Tectonics, </a:t>
            </a:r>
            <a:r>
              <a:rPr sz="1600" i="1" spc="-5" dirty="0">
                <a:cs typeface="Source Sans Pro Light"/>
              </a:rPr>
              <a:t>Convergent Boundary,  Divergent Boundary, </a:t>
            </a:r>
            <a:r>
              <a:rPr sz="1600" i="1" spc="-10" dirty="0">
                <a:cs typeface="Source Sans Pro Light"/>
              </a:rPr>
              <a:t>Volcano, </a:t>
            </a:r>
            <a:r>
              <a:rPr sz="1600" i="1" dirty="0">
                <a:cs typeface="Source Sans Pro Light"/>
              </a:rPr>
              <a:t>Magma, Rock, </a:t>
            </a:r>
            <a:r>
              <a:rPr sz="1600" i="1" spc="-5" dirty="0">
                <a:cs typeface="Source Sans Pro Light"/>
              </a:rPr>
              <a:t>Cycle, </a:t>
            </a:r>
            <a:r>
              <a:rPr sz="1600" i="1" dirty="0">
                <a:cs typeface="Source Sans Pro Light"/>
              </a:rPr>
              <a:t>Heat, Thermal</a:t>
            </a:r>
            <a:r>
              <a:rPr sz="1600" i="1" spc="25" dirty="0">
                <a:cs typeface="Source Sans Pro Light"/>
              </a:rPr>
              <a:t> </a:t>
            </a:r>
            <a:r>
              <a:rPr sz="1600" i="1" dirty="0">
                <a:cs typeface="Source Sans Pro Light"/>
              </a:rPr>
              <a:t>Convection</a:t>
            </a:r>
            <a:endParaRPr sz="1600" dirty="0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956" y="3319452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sz="2800" spc="-3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objectives</a:t>
            </a:r>
            <a:endParaRPr sz="2800" dirty="0">
              <a:cs typeface="Source Sans Pr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44731" y="3150657"/>
            <a:ext cx="3256756" cy="828000"/>
          </a:xfrm>
          <a:custGeom>
            <a:avLst/>
            <a:gdLst/>
            <a:ahLst/>
            <a:cxnLst/>
            <a:rect l="l" t="t" r="r" b="b"/>
            <a:pathLst>
              <a:path w="1909445" h="437514">
                <a:moveTo>
                  <a:pt x="1690241" y="0"/>
                </a:moveTo>
                <a:lnTo>
                  <a:pt x="0" y="0"/>
                </a:lnTo>
                <a:lnTo>
                  <a:pt x="0" y="437154"/>
                </a:lnTo>
                <a:lnTo>
                  <a:pt x="1690241" y="437154"/>
                </a:lnTo>
                <a:lnTo>
                  <a:pt x="1740359" y="431381"/>
                </a:lnTo>
                <a:lnTo>
                  <a:pt x="1786366" y="414937"/>
                </a:lnTo>
                <a:lnTo>
                  <a:pt x="1826950" y="389135"/>
                </a:lnTo>
                <a:lnTo>
                  <a:pt x="1860800" y="355285"/>
                </a:lnTo>
                <a:lnTo>
                  <a:pt x="1886602" y="314701"/>
                </a:lnTo>
                <a:lnTo>
                  <a:pt x="1903046" y="268694"/>
                </a:lnTo>
                <a:lnTo>
                  <a:pt x="1908818" y="218577"/>
                </a:lnTo>
                <a:lnTo>
                  <a:pt x="1903046" y="168459"/>
                </a:lnTo>
                <a:lnTo>
                  <a:pt x="1886602" y="122452"/>
                </a:lnTo>
                <a:lnTo>
                  <a:pt x="1860800" y="81868"/>
                </a:lnTo>
                <a:lnTo>
                  <a:pt x="1826950" y="48018"/>
                </a:lnTo>
                <a:lnTo>
                  <a:pt x="1786366" y="22216"/>
                </a:lnTo>
                <a:lnTo>
                  <a:pt x="1740359" y="5772"/>
                </a:lnTo>
                <a:lnTo>
                  <a:pt x="1690241" y="0"/>
                </a:lnTo>
                <a:close/>
              </a:path>
            </a:pathLst>
          </a:custGeom>
          <a:solidFill>
            <a:srgbClr val="FFA0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9310687" y="3342802"/>
            <a:ext cx="24780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5" dirty="0">
                <a:solidFill>
                  <a:srgbClr val="FFFFFF"/>
                </a:solidFill>
                <a:cs typeface="Source Sans Pro Light"/>
              </a:rPr>
              <a:t>K</a:t>
            </a:r>
            <a:r>
              <a:rPr sz="2800" spc="25" dirty="0">
                <a:solidFill>
                  <a:srgbClr val="FFFFFF"/>
                </a:solidFill>
                <a:cs typeface="Source Sans Pro Light"/>
              </a:rPr>
              <a:t>e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ywo</a:t>
            </a:r>
            <a:r>
              <a:rPr sz="2800" spc="-20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-794" y="5880100"/>
            <a:ext cx="3256757" cy="828000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82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665162" y="6072245"/>
            <a:ext cx="25618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30" dirty="0">
                <a:solidFill>
                  <a:srgbClr val="FFFFFF"/>
                </a:solidFill>
                <a:cs typeface="Source Sans Pro Light"/>
              </a:rPr>
              <a:t>S</a:t>
            </a:r>
            <a:r>
              <a:rPr sz="2800" spc="-40" dirty="0">
                <a:solidFill>
                  <a:srgbClr val="FFFFFF"/>
                </a:solidFill>
                <a:cs typeface="Source Sans Pro Light"/>
              </a:rPr>
              <a:t>t</a:t>
            </a:r>
            <a:r>
              <a:rPr sz="2800" spc="-10" dirty="0">
                <a:solidFill>
                  <a:srgbClr val="FFFFFF"/>
                </a:solidFill>
                <a:cs typeface="Source Sans Pro Light"/>
              </a:rPr>
              <a:t>anda</a:t>
            </a:r>
            <a:r>
              <a:rPr sz="2800" spc="-25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1EFDCB-F070-4049-959C-532DE0BDE06C}"/>
              </a:ext>
            </a:extLst>
          </p:cNvPr>
          <p:cNvGrpSpPr/>
          <p:nvPr/>
        </p:nvGrpSpPr>
        <p:grpSpPr>
          <a:xfrm>
            <a:off x="970756" y="6946900"/>
            <a:ext cx="17142619" cy="3108891"/>
            <a:chOff x="1199356" y="6946900"/>
            <a:chExt cx="17142619" cy="310889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2A762B0-D2EE-4C8B-BB21-09EEE301BCF3}"/>
                </a:ext>
              </a:extLst>
            </p:cNvPr>
            <p:cNvGrpSpPr/>
            <p:nvPr/>
          </p:nvGrpSpPr>
          <p:grpSpPr>
            <a:xfrm>
              <a:off x="1199356" y="6946900"/>
              <a:ext cx="17142619" cy="2411805"/>
              <a:chOff x="1028699" y="5951289"/>
              <a:chExt cx="12585212" cy="2411805"/>
            </a:xfrm>
          </p:grpSpPr>
          <p:sp>
            <p:nvSpPr>
              <p:cNvPr id="13" name="object 13"/>
              <p:cNvSpPr txBox="1"/>
              <p:nvPr/>
            </p:nvSpPr>
            <p:spPr>
              <a:xfrm>
                <a:off x="1028699" y="5951289"/>
                <a:ext cx="905510" cy="763542"/>
              </a:xfrm>
              <a:prstGeom prst="rect">
                <a:avLst/>
              </a:prstGeom>
            </p:spPr>
            <p:txBody>
              <a:bodyPr vert="horz" wrap="square" lIns="0" tIns="5080" rIns="0" bIns="0" rtlCol="0">
                <a:spAutoFit/>
              </a:bodyPr>
              <a:lstStyle/>
              <a:p>
                <a:pPr marL="12700" marR="5080">
                  <a:lnSpc>
                    <a:spcPct val="104200"/>
                  </a:lnSpc>
                  <a:spcBef>
                    <a:spcPts val="40"/>
                  </a:spcBef>
                </a:pPr>
                <a:r>
                  <a:rPr sz="1600" b="1" i="1" dirty="0">
                    <a:cs typeface="Source Sans Pro"/>
                  </a:rPr>
                  <a:t>Common</a:t>
                </a:r>
                <a:r>
                  <a:rPr sz="1600" b="1" i="1" spc="-90" dirty="0">
                    <a:cs typeface="Source Sans Pro"/>
                  </a:rPr>
                  <a:t> </a:t>
                </a:r>
                <a:r>
                  <a:rPr sz="1600" b="1" i="1" spc="-5" dirty="0">
                    <a:cs typeface="Source Sans Pro"/>
                  </a:rPr>
                  <a:t>Core </a:t>
                </a:r>
                <a:r>
                  <a:rPr sz="1600" b="1" i="1" dirty="0">
                    <a:cs typeface="Source Sans Pro"/>
                  </a:rPr>
                  <a:t> </a:t>
                </a:r>
                <a:r>
                  <a:rPr sz="1600" spc="-15" dirty="0">
                    <a:cs typeface="Source Sans Pro Light"/>
                  </a:rPr>
                  <a:t>CCSS </a:t>
                </a:r>
                <a:r>
                  <a:rPr sz="1600" spc="5" dirty="0">
                    <a:cs typeface="Source Sans Pro Light"/>
                  </a:rPr>
                  <a:t>ELA-Lit.  </a:t>
                </a:r>
                <a:r>
                  <a:rPr sz="1600" dirty="0">
                    <a:cs typeface="Source Sans Pro Light"/>
                  </a:rPr>
                  <a:t>SL.9-10.1</a:t>
                </a:r>
              </a:p>
            </p:txBody>
          </p:sp>
          <p:sp>
            <p:nvSpPr>
              <p:cNvPr id="14" name="object 14"/>
              <p:cNvSpPr txBox="1"/>
              <p:nvPr/>
            </p:nvSpPr>
            <p:spPr>
              <a:xfrm>
                <a:off x="1028700" y="6968484"/>
                <a:ext cx="751205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600" spc="-15" dirty="0">
                    <a:cs typeface="Source Sans Pro Light"/>
                  </a:rPr>
                  <a:t>RHST.9-10.3</a:t>
                </a:r>
                <a:endParaRPr sz="1600" dirty="0">
                  <a:cs typeface="Source Sans Pro Light"/>
                </a:endParaRPr>
              </a:p>
            </p:txBody>
          </p:sp>
          <p:sp>
            <p:nvSpPr>
              <p:cNvPr id="15" name="object 15"/>
              <p:cNvSpPr txBox="1"/>
              <p:nvPr/>
            </p:nvSpPr>
            <p:spPr>
              <a:xfrm>
                <a:off x="1028700" y="7399089"/>
                <a:ext cx="751205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600" spc="-15" dirty="0">
                    <a:cs typeface="Source Sans Pro Light"/>
                  </a:rPr>
                  <a:t>RHST.9-10.4</a:t>
                </a:r>
                <a:endParaRPr sz="1600" dirty="0">
                  <a:cs typeface="Source Sans Pro Light"/>
                </a:endParaRPr>
              </a:p>
            </p:txBody>
          </p:sp>
          <p:sp>
            <p:nvSpPr>
              <p:cNvPr id="16" name="object 16"/>
              <p:cNvSpPr txBox="1"/>
              <p:nvPr/>
            </p:nvSpPr>
            <p:spPr>
              <a:xfrm>
                <a:off x="1028700" y="7856289"/>
                <a:ext cx="785495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600" spc="-15" dirty="0">
                    <a:cs typeface="Source Sans Pro Light"/>
                  </a:rPr>
                  <a:t>WHST.9-10.7</a:t>
                </a:r>
                <a:endParaRPr sz="1600" dirty="0">
                  <a:cs typeface="Source Sans Pro Light"/>
                </a:endParaRPr>
              </a:p>
            </p:txBody>
          </p:sp>
          <p:sp>
            <p:nvSpPr>
              <p:cNvPr id="17" name="object 17"/>
              <p:cNvSpPr txBox="1"/>
              <p:nvPr/>
            </p:nvSpPr>
            <p:spPr>
              <a:xfrm>
                <a:off x="2006599" y="6332289"/>
                <a:ext cx="11607312" cy="506805"/>
              </a:xfrm>
              <a:prstGeom prst="rect">
                <a:avLst/>
              </a:prstGeom>
            </p:spPr>
            <p:txBody>
              <a:bodyPr vert="horz" wrap="square" lIns="0" tIns="5080" rIns="0" bIns="0" rtlCol="0">
                <a:spAutoFit/>
              </a:bodyPr>
              <a:lstStyle/>
              <a:p>
                <a:pPr marL="12700" marR="5080" algn="just">
                  <a:lnSpc>
                    <a:spcPct val="104200"/>
                  </a:lnSpc>
                  <a:spcBef>
                    <a:spcPts val="40"/>
                  </a:spcBef>
                </a:pPr>
                <a:r>
                  <a:rPr sz="1600" spc="-5" dirty="0">
                    <a:cs typeface="Source Sans Pro Light"/>
                  </a:rPr>
                  <a:t>Initiate and </a:t>
                </a:r>
                <a:r>
                  <a:rPr sz="1600" spc="-10" dirty="0">
                    <a:cs typeface="Source Sans Pro Light"/>
                  </a:rPr>
                  <a:t>participate </a:t>
                </a:r>
                <a:r>
                  <a:rPr sz="1600" spc="-5" dirty="0">
                    <a:cs typeface="Source Sans Pro Light"/>
                  </a:rPr>
                  <a:t>eﬀectively </a:t>
                </a:r>
                <a:r>
                  <a:rPr sz="1600" dirty="0">
                    <a:cs typeface="Source Sans Pro Light"/>
                  </a:rPr>
                  <a:t>in </a:t>
                </a:r>
                <a:r>
                  <a:rPr sz="1600" spc="-10" dirty="0">
                    <a:cs typeface="Source Sans Pro Light"/>
                  </a:rPr>
                  <a:t>a </a:t>
                </a:r>
                <a:r>
                  <a:rPr sz="1600" spc="-15" dirty="0">
                    <a:cs typeface="Source Sans Pro Light"/>
                  </a:rPr>
                  <a:t>range </a:t>
                </a:r>
                <a:r>
                  <a:rPr sz="1600" dirty="0">
                    <a:cs typeface="Source Sans Pro Light"/>
                  </a:rPr>
                  <a:t>of </a:t>
                </a:r>
                <a:r>
                  <a:rPr sz="1600" spc="-10" dirty="0">
                    <a:cs typeface="Source Sans Pro Light"/>
                  </a:rPr>
                  <a:t>collaborative </a:t>
                </a:r>
                <a:r>
                  <a:rPr sz="1600" dirty="0">
                    <a:cs typeface="Source Sans Pro Light"/>
                  </a:rPr>
                  <a:t>discussions  (one-on-one, in </a:t>
                </a:r>
                <a:r>
                  <a:rPr sz="1600" spc="-5" dirty="0">
                    <a:cs typeface="Source Sans Pro Light"/>
                  </a:rPr>
                  <a:t>groups, and </a:t>
                </a:r>
                <a:r>
                  <a:rPr sz="1600" spc="-10" dirty="0">
                    <a:cs typeface="Source Sans Pro Light"/>
                  </a:rPr>
                  <a:t>teacher-led) </a:t>
                </a:r>
                <a:r>
                  <a:rPr sz="1600" dirty="0">
                    <a:cs typeface="Source Sans Pro Light"/>
                  </a:rPr>
                  <a:t>with diverse </a:t>
                </a:r>
                <a:r>
                  <a:rPr sz="1600" spc="-5" dirty="0">
                    <a:cs typeface="Source Sans Pro Light"/>
                  </a:rPr>
                  <a:t>partners </a:t>
                </a:r>
                <a:r>
                  <a:rPr sz="1600" dirty="0">
                    <a:cs typeface="Source Sans Pro Light"/>
                  </a:rPr>
                  <a:t>on </a:t>
                </a:r>
                <a:r>
                  <a:rPr sz="1600" spc="-10" dirty="0">
                    <a:cs typeface="Source Sans Pro Light"/>
                  </a:rPr>
                  <a:t>grades  </a:t>
                </a:r>
                <a:r>
                  <a:rPr sz="1600" dirty="0">
                    <a:cs typeface="Source Sans Pro Light"/>
                  </a:rPr>
                  <a:t>9–10 </a:t>
                </a:r>
                <a:r>
                  <a:rPr sz="1600" spc="-5" dirty="0">
                    <a:cs typeface="Source Sans Pro Light"/>
                  </a:rPr>
                  <a:t>topics, </a:t>
                </a:r>
                <a:r>
                  <a:rPr sz="1600" spc="-10" dirty="0">
                    <a:cs typeface="Source Sans Pro Light"/>
                  </a:rPr>
                  <a:t>texts, </a:t>
                </a:r>
                <a:r>
                  <a:rPr sz="1600" spc="-5" dirty="0">
                    <a:cs typeface="Source Sans Pro Light"/>
                  </a:rPr>
                  <a:t>and </a:t>
                </a:r>
                <a:r>
                  <a:rPr sz="1600" dirty="0">
                    <a:cs typeface="Source Sans Pro Light"/>
                  </a:rPr>
                  <a:t>issues, </a:t>
                </a:r>
                <a:r>
                  <a:rPr sz="1600" spc="-5" dirty="0">
                    <a:cs typeface="Source Sans Pro Light"/>
                  </a:rPr>
                  <a:t>building </a:t>
                </a:r>
                <a:r>
                  <a:rPr sz="1600" dirty="0">
                    <a:cs typeface="Source Sans Pro Light"/>
                  </a:rPr>
                  <a:t>on </a:t>
                </a:r>
                <a:r>
                  <a:rPr sz="1600" spc="-5" dirty="0">
                    <a:cs typeface="Source Sans Pro Light"/>
                  </a:rPr>
                  <a:t>others’ </a:t>
                </a:r>
                <a:r>
                  <a:rPr sz="1600" spc="-10" dirty="0">
                    <a:cs typeface="Source Sans Pro Light"/>
                  </a:rPr>
                  <a:t>ideas </a:t>
                </a:r>
                <a:r>
                  <a:rPr sz="1600" spc="-5" dirty="0">
                    <a:cs typeface="Source Sans Pro Light"/>
                  </a:rPr>
                  <a:t>and expressing  </a:t>
                </a:r>
                <a:r>
                  <a:rPr sz="1600" dirty="0">
                    <a:cs typeface="Source Sans Pro Light"/>
                  </a:rPr>
                  <a:t>their own </a:t>
                </a:r>
                <a:r>
                  <a:rPr sz="1600" spc="-5" dirty="0">
                    <a:cs typeface="Source Sans Pro Light"/>
                  </a:rPr>
                  <a:t>clearly and</a:t>
                </a:r>
                <a:r>
                  <a:rPr sz="1600" dirty="0">
                    <a:cs typeface="Source Sans Pro Light"/>
                  </a:rPr>
                  <a:t> </a:t>
                </a:r>
                <a:r>
                  <a:rPr sz="1600" spc="-5" dirty="0">
                    <a:cs typeface="Source Sans Pro Light"/>
                  </a:rPr>
                  <a:t>persuasively.</a:t>
                </a:r>
                <a:endParaRPr sz="1600" dirty="0">
                  <a:cs typeface="Source Sans Pro Light"/>
                </a:endParaRPr>
              </a:p>
            </p:txBody>
          </p:sp>
          <p:sp>
            <p:nvSpPr>
              <p:cNvPr id="18" name="object 18"/>
              <p:cNvSpPr txBox="1"/>
              <p:nvPr/>
            </p:nvSpPr>
            <p:spPr>
              <a:xfrm>
                <a:off x="2006599" y="6968484"/>
                <a:ext cx="11607312" cy="507447"/>
              </a:xfrm>
              <a:prstGeom prst="rect">
                <a:avLst/>
              </a:prstGeom>
            </p:spPr>
            <p:txBody>
              <a:bodyPr vert="horz" wrap="square" lIns="0" tIns="5080" rIns="0" bIns="0" rtlCol="0">
                <a:spAutoFit/>
              </a:bodyPr>
              <a:lstStyle/>
              <a:p>
                <a:pPr marL="12700" marR="5080">
                  <a:lnSpc>
                    <a:spcPct val="104200"/>
                  </a:lnSpc>
                  <a:spcBef>
                    <a:spcPts val="40"/>
                  </a:spcBef>
                </a:pPr>
                <a:r>
                  <a:rPr sz="1600" spc="-5" dirty="0">
                    <a:cs typeface="Source Sans Pro Light"/>
                  </a:rPr>
                  <a:t>Follow precisely </a:t>
                </a:r>
                <a:r>
                  <a:rPr sz="1600" spc="-10" dirty="0">
                    <a:cs typeface="Source Sans Pro Light"/>
                  </a:rPr>
                  <a:t>a </a:t>
                </a:r>
                <a:r>
                  <a:rPr sz="1600" spc="-5" dirty="0">
                    <a:cs typeface="Source Sans Pro Light"/>
                  </a:rPr>
                  <a:t>complex multistep </a:t>
                </a:r>
                <a:r>
                  <a:rPr sz="1600" spc="-10" dirty="0">
                    <a:cs typeface="Source Sans Pro Light"/>
                  </a:rPr>
                  <a:t>procedure </a:t>
                </a:r>
                <a:r>
                  <a:rPr sz="1600" dirty="0">
                    <a:cs typeface="Source Sans Pro Light"/>
                  </a:rPr>
                  <a:t>when carrying out  </a:t>
                </a:r>
                <a:r>
                  <a:rPr sz="1600" spc="-5" dirty="0">
                    <a:cs typeface="Source Sans Pro Light"/>
                  </a:rPr>
                  <a:t>experiments, </a:t>
                </a:r>
                <a:r>
                  <a:rPr sz="1600" spc="-10" dirty="0">
                    <a:cs typeface="Source Sans Pro Light"/>
                  </a:rPr>
                  <a:t>taking </a:t>
                </a:r>
                <a:r>
                  <a:rPr sz="1600" spc="-5" dirty="0">
                    <a:cs typeface="Source Sans Pro Light"/>
                  </a:rPr>
                  <a:t>measurements,</a:t>
                </a:r>
                <a:r>
                  <a:rPr lang="cs-CZ" sz="1600" spc="-5" dirty="0">
                    <a:cs typeface="Source Sans Pro Light"/>
                  </a:rPr>
                  <a:t> o</a:t>
                </a:r>
                <a:r>
                  <a:rPr sz="1600" dirty="0">
                    <a:cs typeface="Source Sans Pro Light"/>
                  </a:rPr>
                  <a:t>r </a:t>
                </a:r>
                <a:r>
                  <a:rPr sz="1600" spc="-5" dirty="0">
                    <a:cs typeface="Source Sans Pro Light"/>
                  </a:rPr>
                  <a:t>performing technical </a:t>
                </a:r>
                <a:r>
                  <a:rPr sz="1600" spc="-10" dirty="0">
                    <a:cs typeface="Source Sans Pro Light"/>
                  </a:rPr>
                  <a:t>tasks,  attending to </a:t>
                </a:r>
                <a:r>
                  <a:rPr sz="1600" spc="-5" dirty="0">
                    <a:cs typeface="Source Sans Pro Light"/>
                  </a:rPr>
                  <a:t>special cases </a:t>
                </a:r>
                <a:r>
                  <a:rPr sz="1600" dirty="0">
                    <a:cs typeface="Source Sans Pro Light"/>
                  </a:rPr>
                  <a:t>or </a:t>
                </a:r>
                <a:r>
                  <a:rPr sz="1600" spc="-10" dirty="0">
                    <a:cs typeface="Source Sans Pro Light"/>
                  </a:rPr>
                  <a:t>exceptions </a:t>
                </a:r>
                <a:r>
                  <a:rPr sz="1600" dirty="0">
                    <a:cs typeface="Source Sans Pro Light"/>
                  </a:rPr>
                  <a:t>defined in the</a:t>
                </a:r>
                <a:r>
                  <a:rPr sz="1600" spc="40" dirty="0">
                    <a:cs typeface="Source Sans Pro Light"/>
                  </a:rPr>
                  <a:t> </a:t>
                </a:r>
                <a:r>
                  <a:rPr sz="1600" spc="-5" dirty="0">
                    <a:cs typeface="Source Sans Pro Light"/>
                  </a:rPr>
                  <a:t>text.</a:t>
                </a:r>
                <a:endParaRPr sz="1600" dirty="0">
                  <a:cs typeface="Source Sans Pro Light"/>
                </a:endParaRPr>
              </a:p>
            </p:txBody>
          </p:sp>
          <p:sp>
            <p:nvSpPr>
              <p:cNvPr id="19" name="object 19"/>
              <p:cNvSpPr txBox="1"/>
              <p:nvPr/>
            </p:nvSpPr>
            <p:spPr>
              <a:xfrm>
                <a:off x="2006599" y="7399089"/>
                <a:ext cx="11551370" cy="507447"/>
              </a:xfrm>
              <a:prstGeom prst="rect">
                <a:avLst/>
              </a:prstGeom>
            </p:spPr>
            <p:txBody>
              <a:bodyPr vert="horz" wrap="square" lIns="0" tIns="5080" rIns="0" bIns="0" rtlCol="0">
                <a:spAutoFit/>
              </a:bodyPr>
              <a:lstStyle/>
              <a:p>
                <a:pPr marL="12700" marR="5080" algn="just">
                  <a:lnSpc>
                    <a:spcPct val="104200"/>
                  </a:lnSpc>
                  <a:spcBef>
                    <a:spcPts val="40"/>
                  </a:spcBef>
                </a:pPr>
                <a:r>
                  <a:rPr sz="1600" spc="-5" dirty="0">
                    <a:cs typeface="Source Sans Pro Light"/>
                  </a:rPr>
                  <a:t>Determine </a:t>
                </a:r>
                <a:r>
                  <a:rPr sz="1600" dirty="0">
                    <a:cs typeface="Source Sans Pro Light"/>
                  </a:rPr>
                  <a:t>the </a:t>
                </a:r>
                <a:r>
                  <a:rPr sz="1600" spc="-5" dirty="0">
                    <a:cs typeface="Source Sans Pro Light"/>
                  </a:rPr>
                  <a:t>meaning </a:t>
                </a:r>
                <a:r>
                  <a:rPr sz="1600" dirty="0">
                    <a:cs typeface="Source Sans Pro Light"/>
                  </a:rPr>
                  <a:t>of </a:t>
                </a:r>
                <a:r>
                  <a:rPr sz="1600" spc="-5" dirty="0">
                    <a:cs typeface="Source Sans Pro Light"/>
                  </a:rPr>
                  <a:t>symbols, key terms, and other domain-specific  words and </a:t>
                </a:r>
                <a:r>
                  <a:rPr sz="1600" spc="-10" dirty="0">
                    <a:cs typeface="Source Sans Pro Light"/>
                  </a:rPr>
                  <a:t>phrases </a:t>
                </a:r>
                <a:r>
                  <a:rPr sz="1600" spc="-5" dirty="0">
                    <a:cs typeface="Source Sans Pro Light"/>
                  </a:rPr>
                  <a:t>as </a:t>
                </a:r>
                <a:r>
                  <a:rPr sz="1600" dirty="0">
                    <a:cs typeface="Source Sans Pro Light"/>
                  </a:rPr>
                  <a:t>they </a:t>
                </a:r>
                <a:r>
                  <a:rPr sz="1600" spc="-10" dirty="0">
                    <a:cs typeface="Source Sans Pro Light"/>
                  </a:rPr>
                  <a:t>are </a:t>
                </a:r>
                <a:r>
                  <a:rPr sz="1600" dirty="0">
                    <a:cs typeface="Source Sans Pro Light"/>
                  </a:rPr>
                  <a:t>used in </a:t>
                </a:r>
                <a:r>
                  <a:rPr sz="1600" spc="-10" dirty="0">
                    <a:cs typeface="Source Sans Pro Light"/>
                  </a:rPr>
                  <a:t>a </a:t>
                </a:r>
                <a:r>
                  <a:rPr sz="1600" dirty="0">
                    <a:cs typeface="Source Sans Pro Light"/>
                  </a:rPr>
                  <a:t>specific scientific or </a:t>
                </a:r>
                <a:r>
                  <a:rPr sz="1600" spc="-5" dirty="0">
                    <a:cs typeface="Source Sans Pro Light"/>
                  </a:rPr>
                  <a:t>technical  </a:t>
                </a:r>
                <a:r>
                  <a:rPr sz="1600" spc="-10" dirty="0">
                    <a:cs typeface="Source Sans Pro Light"/>
                  </a:rPr>
                  <a:t>context </a:t>
                </a:r>
                <a:r>
                  <a:rPr sz="1600" spc="-5" dirty="0">
                    <a:cs typeface="Source Sans Pro Light"/>
                  </a:rPr>
                  <a:t>relevant </a:t>
                </a:r>
                <a:r>
                  <a:rPr sz="1600" spc="-10" dirty="0">
                    <a:cs typeface="Source Sans Pro Light"/>
                  </a:rPr>
                  <a:t>to grades </a:t>
                </a:r>
                <a:r>
                  <a:rPr sz="1600" dirty="0">
                    <a:cs typeface="Source Sans Pro Light"/>
                  </a:rPr>
                  <a:t>9–10 </a:t>
                </a:r>
                <a:r>
                  <a:rPr sz="1600" spc="-15" dirty="0">
                    <a:cs typeface="Source Sans Pro Light"/>
                  </a:rPr>
                  <a:t>texts </a:t>
                </a:r>
                <a:r>
                  <a:rPr sz="1600" spc="-5" dirty="0">
                    <a:cs typeface="Source Sans Pro Light"/>
                  </a:rPr>
                  <a:t>and</a:t>
                </a:r>
                <a:r>
                  <a:rPr sz="1600" spc="45" dirty="0">
                    <a:cs typeface="Source Sans Pro Light"/>
                  </a:rPr>
                  <a:t> </a:t>
                </a:r>
                <a:r>
                  <a:rPr sz="1600" spc="-5" dirty="0">
                    <a:cs typeface="Source Sans Pro Light"/>
                  </a:rPr>
                  <a:t>topics.</a:t>
                </a:r>
                <a:endParaRPr sz="1600" dirty="0">
                  <a:cs typeface="Source Sans Pro Light"/>
                </a:endParaRPr>
              </a:p>
            </p:txBody>
          </p:sp>
          <p:sp>
            <p:nvSpPr>
              <p:cNvPr id="20" name="object 20"/>
              <p:cNvSpPr txBox="1"/>
              <p:nvPr/>
            </p:nvSpPr>
            <p:spPr>
              <a:xfrm>
                <a:off x="2006599" y="7856289"/>
                <a:ext cx="11607312" cy="506805"/>
              </a:xfrm>
              <a:prstGeom prst="rect">
                <a:avLst/>
              </a:prstGeom>
            </p:spPr>
            <p:txBody>
              <a:bodyPr vert="horz" wrap="square" lIns="0" tIns="5080" rIns="0" bIns="0" rtlCol="0">
                <a:spAutoFit/>
              </a:bodyPr>
              <a:lstStyle/>
              <a:p>
                <a:pPr marL="12700" marR="5080" algn="just">
                  <a:lnSpc>
                    <a:spcPct val="104200"/>
                  </a:lnSpc>
                  <a:spcBef>
                    <a:spcPts val="40"/>
                  </a:spcBef>
                </a:pPr>
                <a:r>
                  <a:rPr sz="1600" spc="-5" dirty="0">
                    <a:cs typeface="Source Sans Pro Light"/>
                  </a:rPr>
                  <a:t>Conduct </a:t>
                </a:r>
                <a:r>
                  <a:rPr sz="1600" dirty="0">
                    <a:cs typeface="Source Sans Pro Light"/>
                  </a:rPr>
                  <a:t>short </a:t>
                </a:r>
                <a:r>
                  <a:rPr sz="1600" spc="-5" dirty="0">
                    <a:cs typeface="Source Sans Pro Light"/>
                  </a:rPr>
                  <a:t>as </a:t>
                </a:r>
                <a:r>
                  <a:rPr sz="1600" dirty="0">
                    <a:cs typeface="Source Sans Pro Light"/>
                  </a:rPr>
                  <a:t>well </a:t>
                </a:r>
                <a:r>
                  <a:rPr sz="1600" spc="-5" dirty="0">
                    <a:cs typeface="Source Sans Pro Light"/>
                  </a:rPr>
                  <a:t>as more </a:t>
                </a:r>
                <a:r>
                  <a:rPr sz="1600" spc="-10" dirty="0">
                    <a:cs typeface="Source Sans Pro Light"/>
                  </a:rPr>
                  <a:t>sustained research projects to </a:t>
                </a:r>
                <a:r>
                  <a:rPr sz="1600" spc="-5" dirty="0">
                    <a:cs typeface="Source Sans Pro Light"/>
                  </a:rPr>
                  <a:t>answer </a:t>
                </a:r>
                <a:r>
                  <a:rPr sz="1600" spc="-10" dirty="0">
                    <a:cs typeface="Source Sans Pro Light"/>
                  </a:rPr>
                  <a:t>a  </a:t>
                </a:r>
                <a:r>
                  <a:rPr sz="1600" spc="-5" dirty="0">
                    <a:cs typeface="Source Sans Pro Light"/>
                  </a:rPr>
                  <a:t>question </a:t>
                </a:r>
                <a:r>
                  <a:rPr sz="1600" dirty="0">
                    <a:cs typeface="Source Sans Pro Light"/>
                  </a:rPr>
                  <a:t>(including </a:t>
                </a:r>
                <a:r>
                  <a:rPr sz="1600" spc="-10" dirty="0">
                    <a:cs typeface="Source Sans Pro Light"/>
                  </a:rPr>
                  <a:t>a selfgenerated </a:t>
                </a:r>
                <a:r>
                  <a:rPr sz="1600" spc="-5" dirty="0">
                    <a:cs typeface="Source Sans Pro Light"/>
                  </a:rPr>
                  <a:t>question) </a:t>
                </a:r>
                <a:r>
                  <a:rPr sz="1600" dirty="0">
                    <a:cs typeface="Source Sans Pro Light"/>
                  </a:rPr>
                  <a:t>or solve </a:t>
                </a:r>
                <a:r>
                  <a:rPr sz="1600" spc="-10" dirty="0">
                    <a:cs typeface="Source Sans Pro Light"/>
                  </a:rPr>
                  <a:t>a </a:t>
                </a:r>
                <a:r>
                  <a:rPr sz="1600" spc="-5" dirty="0">
                    <a:cs typeface="Source Sans Pro Light"/>
                  </a:rPr>
                  <a:t>problem; narrow  </a:t>
                </a:r>
                <a:r>
                  <a:rPr sz="1600" dirty="0">
                    <a:cs typeface="Source Sans Pro Light"/>
                  </a:rPr>
                  <a:t>or </a:t>
                </a:r>
                <a:r>
                  <a:rPr sz="1600" spc="-10" dirty="0">
                    <a:cs typeface="Source Sans Pro Light"/>
                  </a:rPr>
                  <a:t>broaden </a:t>
                </a:r>
                <a:r>
                  <a:rPr sz="1600" dirty="0">
                    <a:cs typeface="Source Sans Pro Light"/>
                  </a:rPr>
                  <a:t>the </a:t>
                </a:r>
                <a:r>
                  <a:rPr sz="1600" spc="5" dirty="0">
                    <a:cs typeface="Source Sans Pro Light"/>
                  </a:rPr>
                  <a:t>inquiry </a:t>
                </a:r>
                <a:r>
                  <a:rPr sz="1600" dirty="0">
                    <a:cs typeface="Source Sans Pro Light"/>
                  </a:rPr>
                  <a:t>when </a:t>
                </a:r>
                <a:r>
                  <a:rPr sz="1600" spc="-10" dirty="0">
                    <a:cs typeface="Source Sans Pro Light"/>
                  </a:rPr>
                  <a:t>appropriate; </a:t>
                </a:r>
                <a:r>
                  <a:rPr sz="1600" spc="-5" dirty="0">
                    <a:cs typeface="Source Sans Pro Light"/>
                  </a:rPr>
                  <a:t>synthesize </a:t>
                </a:r>
                <a:r>
                  <a:rPr sz="1600" dirty="0">
                    <a:cs typeface="Source Sans Pro Light"/>
                  </a:rPr>
                  <a:t>multiple </a:t>
                </a:r>
                <a:r>
                  <a:rPr sz="1600" spc="-10" dirty="0">
                    <a:cs typeface="Source Sans Pro Light"/>
                  </a:rPr>
                  <a:t>sources </a:t>
                </a:r>
                <a:r>
                  <a:rPr sz="1600" dirty="0">
                    <a:cs typeface="Source Sans Pro Light"/>
                  </a:rPr>
                  <a:t>on  </a:t>
                </a:r>
                <a:r>
                  <a:rPr sz="1600" spc="10" dirty="0">
                    <a:cs typeface="Source Sans Pro Light"/>
                  </a:rPr>
                  <a:t>the subject, </a:t>
                </a:r>
                <a:r>
                  <a:rPr sz="1600" spc="5" dirty="0">
                    <a:cs typeface="Source Sans Pro Light"/>
                  </a:rPr>
                  <a:t>demonstrating understanding of </a:t>
                </a:r>
                <a:r>
                  <a:rPr sz="1600" spc="10" dirty="0">
                    <a:cs typeface="Source Sans Pro Light"/>
                  </a:rPr>
                  <a:t>the subject under  </a:t>
                </a:r>
                <a:r>
                  <a:rPr sz="1600" spc="-5" dirty="0">
                    <a:cs typeface="Source Sans Pro Light"/>
                  </a:rPr>
                  <a:t>investigation.</a:t>
                </a:r>
                <a:endParaRPr sz="1600" dirty="0">
                  <a:cs typeface="Source Sans Pro Light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B2C01CA-9F15-42F6-B736-670B842C572C}"/>
                </a:ext>
              </a:extLst>
            </p:cNvPr>
            <p:cNvGrpSpPr/>
            <p:nvPr/>
          </p:nvGrpSpPr>
          <p:grpSpPr>
            <a:xfrm>
              <a:off x="1199356" y="9537700"/>
              <a:ext cx="12357100" cy="518091"/>
              <a:chOff x="6755606" y="760603"/>
              <a:chExt cx="12357100" cy="518091"/>
            </a:xfrm>
          </p:grpSpPr>
          <p:sp>
            <p:nvSpPr>
              <p:cNvPr id="34" name="object 11">
                <a:extLst>
                  <a:ext uri="{FF2B5EF4-FFF2-40B4-BE49-F238E27FC236}">
                    <a16:creationId xmlns:a16="http://schemas.microsoft.com/office/drawing/2014/main" id="{3EC58A54-A812-44D2-9F32-8E5B3A5BB96C}"/>
                  </a:ext>
                </a:extLst>
              </p:cNvPr>
              <p:cNvSpPr txBox="1"/>
              <p:nvPr/>
            </p:nvSpPr>
            <p:spPr>
              <a:xfrm>
                <a:off x="6755606" y="760603"/>
                <a:ext cx="1066800" cy="51809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600" b="1" i="1" spc="-5" dirty="0">
                    <a:cs typeface="Source Sans Pro"/>
                  </a:rPr>
                  <a:t>NGSS</a:t>
                </a:r>
                <a:endParaRPr sz="1600" b="1" dirty="0">
                  <a:cs typeface="Source Sans Pro"/>
                </a:endParaRPr>
              </a:p>
              <a:p>
                <a:pPr marL="12700">
                  <a:spcBef>
                    <a:spcPts val="60"/>
                  </a:spcBef>
                </a:pPr>
                <a:r>
                  <a:rPr sz="1600" dirty="0">
                    <a:cs typeface="Source Sans Pro Light"/>
                  </a:rPr>
                  <a:t>HS-ESS2-3</a:t>
                </a:r>
              </a:p>
            </p:txBody>
          </p:sp>
          <p:sp>
            <p:nvSpPr>
              <p:cNvPr id="35" name="object 12">
                <a:extLst>
                  <a:ext uri="{FF2B5EF4-FFF2-40B4-BE49-F238E27FC236}">
                    <a16:creationId xmlns:a16="http://schemas.microsoft.com/office/drawing/2014/main" id="{8205A03D-E96B-476A-A665-0C0061D4896A}"/>
                  </a:ext>
                </a:extLst>
              </p:cNvPr>
              <p:cNvSpPr txBox="1"/>
              <p:nvPr/>
            </p:nvSpPr>
            <p:spPr>
              <a:xfrm>
                <a:off x="8051006" y="989203"/>
                <a:ext cx="11061700" cy="250710"/>
              </a:xfrm>
              <a:prstGeom prst="rect">
                <a:avLst/>
              </a:prstGeom>
            </p:spPr>
            <p:txBody>
              <a:bodyPr vert="horz" wrap="square" lIns="0" tIns="5080" rIns="0" bIns="0" rtlCol="0">
                <a:spAutoFit/>
              </a:bodyPr>
              <a:lstStyle/>
              <a:p>
                <a:pPr marL="12700" marR="5080">
                  <a:lnSpc>
                    <a:spcPct val="104200"/>
                  </a:lnSpc>
                  <a:spcBef>
                    <a:spcPts val="40"/>
                  </a:spcBef>
                </a:pPr>
                <a:r>
                  <a:rPr sz="1600" dirty="0">
                    <a:cs typeface="Source Sans Pro Light"/>
                  </a:rPr>
                  <a:t>Develop </a:t>
                </a:r>
                <a:r>
                  <a:rPr sz="1600" spc="-10" dirty="0">
                    <a:cs typeface="Source Sans Pro Light"/>
                  </a:rPr>
                  <a:t>a </a:t>
                </a:r>
                <a:r>
                  <a:rPr sz="1600" dirty="0">
                    <a:cs typeface="Source Sans Pro Light"/>
                  </a:rPr>
                  <a:t>model </a:t>
                </a:r>
                <a:r>
                  <a:rPr sz="1600" spc="-10" dirty="0">
                    <a:cs typeface="Source Sans Pro Light"/>
                  </a:rPr>
                  <a:t>based </a:t>
                </a:r>
                <a:r>
                  <a:rPr sz="1600" dirty="0">
                    <a:cs typeface="Source Sans Pro Light"/>
                  </a:rPr>
                  <a:t>on </a:t>
                </a:r>
                <a:r>
                  <a:rPr sz="1600" spc="-5" dirty="0">
                    <a:cs typeface="Source Sans Pro Light"/>
                  </a:rPr>
                  <a:t>evidence </a:t>
                </a:r>
                <a:r>
                  <a:rPr sz="1600" dirty="0">
                    <a:cs typeface="Source Sans Pro Light"/>
                  </a:rPr>
                  <a:t>of </a:t>
                </a:r>
                <a:r>
                  <a:rPr sz="1600" spc="-15" dirty="0">
                    <a:cs typeface="Source Sans Pro Light"/>
                  </a:rPr>
                  <a:t>Earth’s </a:t>
                </a:r>
                <a:r>
                  <a:rPr sz="1600" spc="-5" dirty="0">
                    <a:cs typeface="Source Sans Pro Light"/>
                  </a:rPr>
                  <a:t>interior </a:t>
                </a:r>
                <a:r>
                  <a:rPr sz="1600" spc="-10" dirty="0">
                    <a:cs typeface="Source Sans Pro Light"/>
                  </a:rPr>
                  <a:t>to </a:t>
                </a:r>
                <a:r>
                  <a:rPr sz="1600" spc="-5" dirty="0">
                    <a:cs typeface="Source Sans Pro Light"/>
                  </a:rPr>
                  <a:t>describe </a:t>
                </a:r>
                <a:r>
                  <a:rPr sz="1600" dirty="0">
                    <a:cs typeface="Source Sans Pro Light"/>
                  </a:rPr>
                  <a:t>the  cycling of </a:t>
                </a:r>
                <a:r>
                  <a:rPr sz="1600" spc="-15" dirty="0">
                    <a:cs typeface="Source Sans Pro Light"/>
                  </a:rPr>
                  <a:t>matter </a:t>
                </a:r>
                <a:r>
                  <a:rPr sz="1600" spc="-5" dirty="0">
                    <a:cs typeface="Source Sans Pro Light"/>
                  </a:rPr>
                  <a:t>by thermal</a:t>
                </a:r>
                <a:r>
                  <a:rPr sz="1600" spc="15" dirty="0">
                    <a:cs typeface="Source Sans Pro Light"/>
                  </a:rPr>
                  <a:t> </a:t>
                </a:r>
                <a:r>
                  <a:rPr sz="1600" spc="-5" dirty="0">
                    <a:cs typeface="Source Sans Pro Light"/>
                  </a:rPr>
                  <a:t>convection.</a:t>
                </a:r>
                <a:endParaRPr sz="1600" dirty="0">
                  <a:cs typeface="Source Sans Pro Light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69EB81F-9220-4880-94D1-F111E0EC89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844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956" y="708701"/>
            <a:ext cx="4241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cs typeface="Source Sans Pro Light"/>
              </a:rPr>
              <a:t>1.</a:t>
            </a:r>
            <a:r>
              <a:rPr sz="28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Introduction</a:t>
            </a:r>
            <a:endParaRPr sz="2800" dirty="0">
              <a:cs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7904956" y="7747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5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1550" y="1986712"/>
            <a:ext cx="7009605" cy="153118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sz="1600" spc="-5" dirty="0">
                <a:solidFill>
                  <a:srgbClr val="222222"/>
                </a:solidFill>
                <a:cs typeface="Source Sans Pro Light"/>
              </a:rPr>
              <a:t>Planet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Earth is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</a:t>
            </a:r>
            <a:r>
              <a:rPr sz="1600" spc="10" dirty="0">
                <a:solidFill>
                  <a:srgbClr val="222222"/>
                </a:solidFill>
                <a:cs typeface="Source Sans Pro Light"/>
              </a:rPr>
              <a:t>very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diverse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place.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On Earth we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can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find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various forms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life. There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also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complicated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internal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structure.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Thanks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to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this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internal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structure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processes 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which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occur influences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Earth’s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surface,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its atmosphere,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climate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consequently all  life forms.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beginning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the lesson, do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brief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brainstorming.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Try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to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ask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your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students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if they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can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think of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what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happens below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our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Earth’s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surface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how these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processes have influence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on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what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happens above</a:t>
            </a:r>
            <a:r>
              <a:rPr sz="1600" spc="25" dirty="0">
                <a:solidFill>
                  <a:srgbClr val="222222"/>
                </a:solidFill>
                <a:cs typeface="Source Sans Pro Light"/>
              </a:rPr>
              <a:t> </a:t>
            </a:r>
            <a:r>
              <a:rPr sz="1600" spc="5" dirty="0">
                <a:solidFill>
                  <a:srgbClr val="222222"/>
                </a:solidFill>
                <a:cs typeface="Source Sans Pro Light"/>
              </a:rPr>
              <a:t>it.</a:t>
            </a:r>
            <a:endParaRPr sz="1600" dirty="0">
              <a:cs typeface="Source Sans Pro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-19844" y="4366300"/>
            <a:ext cx="7505700" cy="828000"/>
          </a:xfrm>
          <a:custGeom>
            <a:avLst/>
            <a:gdLst/>
            <a:ahLst/>
            <a:cxnLst/>
            <a:rect l="l" t="t" r="r" b="b"/>
            <a:pathLst>
              <a:path w="4255135" h="437514">
                <a:moveTo>
                  <a:pt x="4036433" y="0"/>
                </a:moveTo>
                <a:lnTo>
                  <a:pt x="0" y="0"/>
                </a:lnTo>
                <a:lnTo>
                  <a:pt x="0" y="437154"/>
                </a:lnTo>
                <a:lnTo>
                  <a:pt x="4036433" y="437154"/>
                </a:lnTo>
                <a:lnTo>
                  <a:pt x="4086551" y="431381"/>
                </a:lnTo>
                <a:lnTo>
                  <a:pt x="4132558" y="414937"/>
                </a:lnTo>
                <a:lnTo>
                  <a:pt x="4173142" y="389135"/>
                </a:lnTo>
                <a:lnTo>
                  <a:pt x="4206991" y="355285"/>
                </a:lnTo>
                <a:lnTo>
                  <a:pt x="4232794" y="314701"/>
                </a:lnTo>
                <a:lnTo>
                  <a:pt x="4249237" y="268694"/>
                </a:lnTo>
                <a:lnTo>
                  <a:pt x="4255010" y="218577"/>
                </a:lnTo>
                <a:lnTo>
                  <a:pt x="4249237" y="168459"/>
                </a:lnTo>
                <a:lnTo>
                  <a:pt x="4232794" y="122452"/>
                </a:lnTo>
                <a:lnTo>
                  <a:pt x="4206991" y="81868"/>
                </a:lnTo>
                <a:lnTo>
                  <a:pt x="4173142" y="48019"/>
                </a:lnTo>
                <a:lnTo>
                  <a:pt x="4132558" y="22216"/>
                </a:lnTo>
                <a:lnTo>
                  <a:pt x="4086551" y="5772"/>
                </a:lnTo>
                <a:lnTo>
                  <a:pt x="4036433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65956" y="4545481"/>
            <a:ext cx="102144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cs typeface="Source Sans Pro Light"/>
              </a:rPr>
              <a:t>2. </a:t>
            </a:r>
            <a:r>
              <a:rPr sz="2800" spc="-10" dirty="0">
                <a:solidFill>
                  <a:srgbClr val="FFFFFF"/>
                </a:solidFill>
                <a:cs typeface="Source Sans Pro Light"/>
              </a:rPr>
              <a:t>Heating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and cooling 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the</a:t>
            </a:r>
            <a:r>
              <a:rPr sz="2800" spc="-3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10" dirty="0">
                <a:solidFill>
                  <a:srgbClr val="FFFFFF"/>
                </a:solidFill>
                <a:cs typeface="Source Sans Pro Light"/>
              </a:rPr>
              <a:t>materials</a:t>
            </a:r>
            <a:endParaRPr sz="2800" dirty="0">
              <a:cs typeface="Source Sans Pr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D94A77-6DC2-4F9A-AE4F-777804495EAE}"/>
              </a:ext>
            </a:extLst>
          </p:cNvPr>
          <p:cNvGrpSpPr/>
          <p:nvPr/>
        </p:nvGrpSpPr>
        <p:grpSpPr>
          <a:xfrm>
            <a:off x="7904956" y="4546600"/>
            <a:ext cx="469900" cy="542290"/>
            <a:chOff x="6546338" y="2693109"/>
            <a:chExt cx="469900" cy="542290"/>
          </a:xfrm>
        </p:grpSpPr>
        <p:sp>
          <p:nvSpPr>
            <p:cNvPr id="8" name="object 8"/>
            <p:cNvSpPr/>
            <p:nvPr/>
          </p:nvSpPr>
          <p:spPr>
            <a:xfrm>
              <a:off x="6546338" y="2693109"/>
              <a:ext cx="469900" cy="542290"/>
            </a:xfrm>
            <a:custGeom>
              <a:avLst/>
              <a:gdLst/>
              <a:ahLst/>
              <a:cxnLst/>
              <a:rect l="l" t="t" r="r" b="b"/>
              <a:pathLst>
                <a:path w="469900" h="542289">
                  <a:moveTo>
                    <a:pt x="264398" y="41910"/>
                  </a:moveTo>
                  <a:lnTo>
                    <a:pt x="200415" y="41910"/>
                  </a:lnTo>
                  <a:lnTo>
                    <a:pt x="204646" y="43180"/>
                  </a:lnTo>
                  <a:lnTo>
                    <a:pt x="204646" y="69850"/>
                  </a:lnTo>
                  <a:lnTo>
                    <a:pt x="202737" y="69850"/>
                  </a:lnTo>
                  <a:lnTo>
                    <a:pt x="195545" y="71120"/>
                  </a:lnTo>
                  <a:lnTo>
                    <a:pt x="154568" y="81280"/>
                  </a:lnTo>
                  <a:lnTo>
                    <a:pt x="102891" y="107950"/>
                  </a:lnTo>
                  <a:lnTo>
                    <a:pt x="63599" y="142240"/>
                  </a:lnTo>
                  <a:lnTo>
                    <a:pt x="36632" y="176530"/>
                  </a:lnTo>
                  <a:lnTo>
                    <a:pt x="16216" y="217170"/>
                  </a:lnTo>
                  <a:lnTo>
                    <a:pt x="3740" y="261620"/>
                  </a:lnTo>
                  <a:lnTo>
                    <a:pt x="0" y="317500"/>
                  </a:lnTo>
                  <a:lnTo>
                    <a:pt x="1402" y="334010"/>
                  </a:lnTo>
                  <a:lnTo>
                    <a:pt x="12230" y="382270"/>
                  </a:lnTo>
                  <a:lnTo>
                    <a:pt x="40449" y="439420"/>
                  </a:lnTo>
                  <a:lnTo>
                    <a:pt x="94865" y="496570"/>
                  </a:lnTo>
                  <a:lnTo>
                    <a:pt x="133098" y="519430"/>
                  </a:lnTo>
                  <a:lnTo>
                    <a:pt x="175178" y="534670"/>
                  </a:lnTo>
                  <a:lnTo>
                    <a:pt x="221053" y="542290"/>
                  </a:lnTo>
                  <a:lnTo>
                    <a:pt x="253565" y="542290"/>
                  </a:lnTo>
                  <a:lnTo>
                    <a:pt x="285776" y="537210"/>
                  </a:lnTo>
                  <a:lnTo>
                    <a:pt x="314210" y="528320"/>
                  </a:lnTo>
                  <a:lnTo>
                    <a:pt x="340772" y="516890"/>
                  </a:lnTo>
                  <a:lnTo>
                    <a:pt x="365444" y="502920"/>
                  </a:lnTo>
                  <a:lnTo>
                    <a:pt x="214496" y="502920"/>
                  </a:lnTo>
                  <a:lnTo>
                    <a:pt x="197841" y="500380"/>
                  </a:lnTo>
                  <a:lnTo>
                    <a:pt x="189695" y="497840"/>
                  </a:lnTo>
                  <a:lnTo>
                    <a:pt x="186820" y="497840"/>
                  </a:lnTo>
                  <a:lnTo>
                    <a:pt x="180556" y="496570"/>
                  </a:lnTo>
                  <a:lnTo>
                    <a:pt x="176187" y="495300"/>
                  </a:lnTo>
                  <a:lnTo>
                    <a:pt x="171631" y="492760"/>
                  </a:lnTo>
                  <a:lnTo>
                    <a:pt x="167137" y="491490"/>
                  </a:lnTo>
                  <a:lnTo>
                    <a:pt x="159492" y="488950"/>
                  </a:lnTo>
                  <a:lnTo>
                    <a:pt x="155827" y="487680"/>
                  </a:lnTo>
                  <a:lnTo>
                    <a:pt x="151735" y="485140"/>
                  </a:lnTo>
                  <a:lnTo>
                    <a:pt x="148358" y="483870"/>
                  </a:lnTo>
                  <a:lnTo>
                    <a:pt x="146349" y="482600"/>
                  </a:lnTo>
                  <a:lnTo>
                    <a:pt x="138717" y="478790"/>
                  </a:lnTo>
                  <a:lnTo>
                    <a:pt x="133206" y="474980"/>
                  </a:lnTo>
                  <a:lnTo>
                    <a:pt x="127808" y="472440"/>
                  </a:lnTo>
                  <a:lnTo>
                    <a:pt x="127846" y="471170"/>
                  </a:lnTo>
                  <a:lnTo>
                    <a:pt x="122799" y="468630"/>
                  </a:lnTo>
                  <a:lnTo>
                    <a:pt x="120175" y="466090"/>
                  </a:lnTo>
                  <a:lnTo>
                    <a:pt x="119486" y="466090"/>
                  </a:lnTo>
                  <a:lnTo>
                    <a:pt x="118656" y="464820"/>
                  </a:lnTo>
                  <a:lnTo>
                    <a:pt x="112066" y="459740"/>
                  </a:lnTo>
                  <a:lnTo>
                    <a:pt x="104020" y="453390"/>
                  </a:lnTo>
                  <a:lnTo>
                    <a:pt x="103806" y="453390"/>
                  </a:lnTo>
                  <a:lnTo>
                    <a:pt x="118029" y="439420"/>
                  </a:lnTo>
                  <a:lnTo>
                    <a:pt x="118054" y="436880"/>
                  </a:lnTo>
                  <a:lnTo>
                    <a:pt x="87400" y="436880"/>
                  </a:lnTo>
                  <a:lnTo>
                    <a:pt x="84702" y="433070"/>
                  </a:lnTo>
                  <a:lnTo>
                    <a:pt x="82165" y="430530"/>
                  </a:lnTo>
                  <a:lnTo>
                    <a:pt x="79693" y="426720"/>
                  </a:lnTo>
                  <a:lnTo>
                    <a:pt x="63277" y="402590"/>
                  </a:lnTo>
                  <a:lnTo>
                    <a:pt x="50973" y="375920"/>
                  </a:lnTo>
                  <a:lnTo>
                    <a:pt x="42747" y="346710"/>
                  </a:lnTo>
                  <a:lnTo>
                    <a:pt x="38569" y="316230"/>
                  </a:lnTo>
                  <a:lnTo>
                    <a:pt x="56708" y="316230"/>
                  </a:lnTo>
                  <a:lnTo>
                    <a:pt x="57976" y="314960"/>
                  </a:lnTo>
                  <a:lnTo>
                    <a:pt x="60084" y="314960"/>
                  </a:lnTo>
                  <a:lnTo>
                    <a:pt x="61114" y="312420"/>
                  </a:lnTo>
                  <a:lnTo>
                    <a:pt x="61127" y="295910"/>
                  </a:lnTo>
                  <a:lnTo>
                    <a:pt x="58528" y="293370"/>
                  </a:lnTo>
                  <a:lnTo>
                    <a:pt x="38606" y="293370"/>
                  </a:lnTo>
                  <a:lnTo>
                    <a:pt x="39171" y="288290"/>
                  </a:lnTo>
                  <a:lnTo>
                    <a:pt x="46590" y="248920"/>
                  </a:lnTo>
                  <a:lnTo>
                    <a:pt x="47105" y="246380"/>
                  </a:lnTo>
                  <a:lnTo>
                    <a:pt x="47708" y="245110"/>
                  </a:lnTo>
                  <a:lnTo>
                    <a:pt x="48272" y="242570"/>
                  </a:lnTo>
                  <a:lnTo>
                    <a:pt x="50934" y="242570"/>
                  </a:lnTo>
                  <a:lnTo>
                    <a:pt x="51825" y="240030"/>
                  </a:lnTo>
                  <a:lnTo>
                    <a:pt x="51047" y="234950"/>
                  </a:lnTo>
                  <a:lnTo>
                    <a:pt x="51875" y="232410"/>
                  </a:lnTo>
                  <a:lnTo>
                    <a:pt x="52679" y="231140"/>
                  </a:lnTo>
                  <a:lnTo>
                    <a:pt x="53607" y="228600"/>
                  </a:lnTo>
                  <a:lnTo>
                    <a:pt x="58600" y="217170"/>
                  </a:lnTo>
                  <a:lnTo>
                    <a:pt x="64229" y="207010"/>
                  </a:lnTo>
                  <a:lnTo>
                    <a:pt x="70519" y="195580"/>
                  </a:lnTo>
                  <a:lnTo>
                    <a:pt x="77558" y="186690"/>
                  </a:lnTo>
                  <a:lnTo>
                    <a:pt x="79529" y="184150"/>
                  </a:lnTo>
                  <a:lnTo>
                    <a:pt x="81877" y="180340"/>
                  </a:lnTo>
                  <a:lnTo>
                    <a:pt x="83484" y="179070"/>
                  </a:lnTo>
                  <a:lnTo>
                    <a:pt x="85140" y="176530"/>
                  </a:lnTo>
                  <a:lnTo>
                    <a:pt x="87927" y="172720"/>
                  </a:lnTo>
                  <a:lnTo>
                    <a:pt x="118268" y="172720"/>
                  </a:lnTo>
                  <a:lnTo>
                    <a:pt x="117026" y="170180"/>
                  </a:lnTo>
                  <a:lnTo>
                    <a:pt x="116687" y="168910"/>
                  </a:lnTo>
                  <a:lnTo>
                    <a:pt x="116235" y="168910"/>
                  </a:lnTo>
                  <a:lnTo>
                    <a:pt x="112092" y="163830"/>
                  </a:lnTo>
                  <a:lnTo>
                    <a:pt x="108439" y="160020"/>
                  </a:lnTo>
                  <a:lnTo>
                    <a:pt x="104459" y="156210"/>
                  </a:lnTo>
                  <a:lnTo>
                    <a:pt x="131045" y="135890"/>
                  </a:lnTo>
                  <a:lnTo>
                    <a:pt x="159591" y="121920"/>
                  </a:lnTo>
                  <a:lnTo>
                    <a:pt x="190224" y="111760"/>
                  </a:lnTo>
                  <a:lnTo>
                    <a:pt x="223010" y="106680"/>
                  </a:lnTo>
                  <a:lnTo>
                    <a:pt x="363418" y="106680"/>
                  </a:lnTo>
                  <a:lnTo>
                    <a:pt x="348332" y="96520"/>
                  </a:lnTo>
                  <a:lnTo>
                    <a:pt x="332485" y="88900"/>
                  </a:lnTo>
                  <a:lnTo>
                    <a:pt x="299228" y="76200"/>
                  </a:lnTo>
                  <a:lnTo>
                    <a:pt x="282007" y="72390"/>
                  </a:lnTo>
                  <a:lnTo>
                    <a:pt x="264398" y="69850"/>
                  </a:lnTo>
                  <a:lnTo>
                    <a:pt x="264398" y="41910"/>
                  </a:lnTo>
                  <a:close/>
                </a:path>
                <a:path w="469900" h="542289">
                  <a:moveTo>
                    <a:pt x="234898" y="480060"/>
                  </a:moveTo>
                  <a:lnTo>
                    <a:pt x="228006" y="480060"/>
                  </a:lnTo>
                  <a:lnTo>
                    <a:pt x="226149" y="481330"/>
                  </a:lnTo>
                  <a:lnTo>
                    <a:pt x="224793" y="482600"/>
                  </a:lnTo>
                  <a:lnTo>
                    <a:pt x="223575" y="483870"/>
                  </a:lnTo>
                  <a:lnTo>
                    <a:pt x="223022" y="485140"/>
                  </a:lnTo>
                  <a:lnTo>
                    <a:pt x="223010" y="502920"/>
                  </a:lnTo>
                  <a:lnTo>
                    <a:pt x="245192" y="502920"/>
                  </a:lnTo>
                  <a:lnTo>
                    <a:pt x="245460" y="495300"/>
                  </a:lnTo>
                  <a:lnTo>
                    <a:pt x="245593" y="483870"/>
                  </a:lnTo>
                  <a:lnTo>
                    <a:pt x="242945" y="481330"/>
                  </a:lnTo>
                  <a:lnTo>
                    <a:pt x="234898" y="480060"/>
                  </a:lnTo>
                  <a:close/>
                </a:path>
                <a:path w="469900" h="542289">
                  <a:moveTo>
                    <a:pt x="366955" y="424180"/>
                  </a:moveTo>
                  <a:lnTo>
                    <a:pt x="363228" y="424180"/>
                  </a:lnTo>
                  <a:lnTo>
                    <a:pt x="355922" y="430530"/>
                  </a:lnTo>
                  <a:lnTo>
                    <a:pt x="352621" y="434340"/>
                  </a:lnTo>
                  <a:lnTo>
                    <a:pt x="351666" y="435610"/>
                  </a:lnTo>
                  <a:lnTo>
                    <a:pt x="351541" y="436880"/>
                  </a:lnTo>
                  <a:lnTo>
                    <a:pt x="351491" y="439420"/>
                  </a:lnTo>
                  <a:lnTo>
                    <a:pt x="352521" y="440690"/>
                  </a:lnTo>
                  <a:lnTo>
                    <a:pt x="364847" y="453390"/>
                  </a:lnTo>
                  <a:lnTo>
                    <a:pt x="364220" y="454660"/>
                  </a:lnTo>
                  <a:lnTo>
                    <a:pt x="337520" y="473710"/>
                  </a:lnTo>
                  <a:lnTo>
                    <a:pt x="308852" y="488950"/>
                  </a:lnTo>
                  <a:lnTo>
                    <a:pt x="278111" y="499110"/>
                  </a:lnTo>
                  <a:lnTo>
                    <a:pt x="245192" y="502920"/>
                  </a:lnTo>
                  <a:lnTo>
                    <a:pt x="365444" y="502920"/>
                  </a:lnTo>
                  <a:lnTo>
                    <a:pt x="388208" y="485140"/>
                  </a:lnTo>
                  <a:lnTo>
                    <a:pt x="389099" y="483870"/>
                  </a:lnTo>
                  <a:lnTo>
                    <a:pt x="390016" y="483870"/>
                  </a:lnTo>
                  <a:lnTo>
                    <a:pt x="390895" y="482600"/>
                  </a:lnTo>
                  <a:lnTo>
                    <a:pt x="400658" y="473710"/>
                  </a:lnTo>
                  <a:lnTo>
                    <a:pt x="409821" y="463550"/>
                  </a:lnTo>
                  <a:lnTo>
                    <a:pt x="418387" y="453390"/>
                  </a:lnTo>
                  <a:lnTo>
                    <a:pt x="426357" y="443230"/>
                  </a:lnTo>
                  <a:lnTo>
                    <a:pt x="426219" y="443230"/>
                  </a:lnTo>
                  <a:lnTo>
                    <a:pt x="429289" y="438150"/>
                  </a:lnTo>
                  <a:lnTo>
                    <a:pt x="380689" y="438150"/>
                  </a:lnTo>
                  <a:lnTo>
                    <a:pt x="377350" y="434340"/>
                  </a:lnTo>
                  <a:lnTo>
                    <a:pt x="374249" y="430530"/>
                  </a:lnTo>
                  <a:lnTo>
                    <a:pt x="366955" y="424180"/>
                  </a:lnTo>
                  <a:close/>
                </a:path>
                <a:path w="469900" h="542289">
                  <a:moveTo>
                    <a:pt x="454837" y="222250"/>
                  </a:moveTo>
                  <a:lnTo>
                    <a:pt x="413340" y="222250"/>
                  </a:lnTo>
                  <a:lnTo>
                    <a:pt x="414293" y="224790"/>
                  </a:lnTo>
                  <a:lnTo>
                    <a:pt x="416516" y="229870"/>
                  </a:lnTo>
                  <a:lnTo>
                    <a:pt x="417645" y="233680"/>
                  </a:lnTo>
                  <a:lnTo>
                    <a:pt x="418586" y="236220"/>
                  </a:lnTo>
                  <a:lnTo>
                    <a:pt x="420168" y="240030"/>
                  </a:lnTo>
                  <a:lnTo>
                    <a:pt x="420734" y="241300"/>
                  </a:lnTo>
                  <a:lnTo>
                    <a:pt x="422039" y="246380"/>
                  </a:lnTo>
                  <a:lnTo>
                    <a:pt x="423093" y="248920"/>
                  </a:lnTo>
                  <a:lnTo>
                    <a:pt x="423884" y="252730"/>
                  </a:lnTo>
                  <a:lnTo>
                    <a:pt x="424587" y="255270"/>
                  </a:lnTo>
                  <a:lnTo>
                    <a:pt x="425504" y="257810"/>
                  </a:lnTo>
                  <a:lnTo>
                    <a:pt x="426583" y="262890"/>
                  </a:lnTo>
                  <a:lnTo>
                    <a:pt x="426871" y="264160"/>
                  </a:lnTo>
                  <a:lnTo>
                    <a:pt x="427449" y="267970"/>
                  </a:lnTo>
                  <a:lnTo>
                    <a:pt x="428026" y="270510"/>
                  </a:lnTo>
                  <a:lnTo>
                    <a:pt x="429030" y="276860"/>
                  </a:lnTo>
                  <a:lnTo>
                    <a:pt x="429382" y="280670"/>
                  </a:lnTo>
                  <a:lnTo>
                    <a:pt x="430914" y="294640"/>
                  </a:lnTo>
                  <a:lnTo>
                    <a:pt x="411821" y="294640"/>
                  </a:lnTo>
                  <a:lnTo>
                    <a:pt x="409335" y="295910"/>
                  </a:lnTo>
                  <a:lnTo>
                    <a:pt x="408243" y="298450"/>
                  </a:lnTo>
                  <a:lnTo>
                    <a:pt x="408055" y="299720"/>
                  </a:lnTo>
                  <a:lnTo>
                    <a:pt x="407966" y="309880"/>
                  </a:lnTo>
                  <a:lnTo>
                    <a:pt x="408092" y="313690"/>
                  </a:lnTo>
                  <a:lnTo>
                    <a:pt x="410703" y="316230"/>
                  </a:lnTo>
                  <a:lnTo>
                    <a:pt x="430675" y="316230"/>
                  </a:lnTo>
                  <a:lnTo>
                    <a:pt x="430650" y="317500"/>
                  </a:lnTo>
                  <a:lnTo>
                    <a:pt x="425669" y="350520"/>
                  </a:lnTo>
                  <a:lnTo>
                    <a:pt x="415742" y="382270"/>
                  </a:lnTo>
                  <a:lnTo>
                    <a:pt x="400813" y="411480"/>
                  </a:lnTo>
                  <a:lnTo>
                    <a:pt x="380864" y="438150"/>
                  </a:lnTo>
                  <a:lnTo>
                    <a:pt x="429289" y="438150"/>
                  </a:lnTo>
                  <a:lnTo>
                    <a:pt x="443871" y="414020"/>
                  </a:lnTo>
                  <a:lnTo>
                    <a:pt x="456927" y="382270"/>
                  </a:lnTo>
                  <a:lnTo>
                    <a:pt x="465411" y="350520"/>
                  </a:lnTo>
                  <a:lnTo>
                    <a:pt x="469350" y="316230"/>
                  </a:lnTo>
                  <a:lnTo>
                    <a:pt x="469268" y="293370"/>
                  </a:lnTo>
                  <a:lnTo>
                    <a:pt x="467978" y="276860"/>
                  </a:lnTo>
                  <a:lnTo>
                    <a:pt x="464929" y="257810"/>
                  </a:lnTo>
                  <a:lnTo>
                    <a:pt x="460363" y="238760"/>
                  </a:lnTo>
                  <a:lnTo>
                    <a:pt x="456395" y="226060"/>
                  </a:lnTo>
                  <a:lnTo>
                    <a:pt x="454837" y="222250"/>
                  </a:lnTo>
                  <a:close/>
                </a:path>
                <a:path w="469900" h="542289">
                  <a:moveTo>
                    <a:pt x="105941" y="422910"/>
                  </a:moveTo>
                  <a:lnTo>
                    <a:pt x="103254" y="422910"/>
                  </a:lnTo>
                  <a:lnTo>
                    <a:pt x="100807" y="424180"/>
                  </a:lnTo>
                  <a:lnTo>
                    <a:pt x="99388" y="424180"/>
                  </a:lnTo>
                  <a:lnTo>
                    <a:pt x="95008" y="429260"/>
                  </a:lnTo>
                  <a:lnTo>
                    <a:pt x="91379" y="433070"/>
                  </a:lnTo>
                  <a:lnTo>
                    <a:pt x="87601" y="436880"/>
                  </a:lnTo>
                  <a:lnTo>
                    <a:pt x="118054" y="436880"/>
                  </a:lnTo>
                  <a:lnTo>
                    <a:pt x="118067" y="435610"/>
                  </a:lnTo>
                  <a:lnTo>
                    <a:pt x="111840" y="429260"/>
                  </a:lnTo>
                  <a:lnTo>
                    <a:pt x="110020" y="427990"/>
                  </a:lnTo>
                  <a:lnTo>
                    <a:pt x="105941" y="422910"/>
                  </a:lnTo>
                  <a:close/>
                </a:path>
                <a:path w="469900" h="542289">
                  <a:moveTo>
                    <a:pt x="429018" y="172720"/>
                  </a:moveTo>
                  <a:lnTo>
                    <a:pt x="381278" y="172720"/>
                  </a:lnTo>
                  <a:lnTo>
                    <a:pt x="383966" y="176530"/>
                  </a:lnTo>
                  <a:lnTo>
                    <a:pt x="385911" y="179070"/>
                  </a:lnTo>
                  <a:lnTo>
                    <a:pt x="388886" y="182880"/>
                  </a:lnTo>
                  <a:lnTo>
                    <a:pt x="394690" y="190500"/>
                  </a:lnTo>
                  <a:lnTo>
                    <a:pt x="400072" y="198120"/>
                  </a:lnTo>
                  <a:lnTo>
                    <a:pt x="405033" y="207010"/>
                  </a:lnTo>
                  <a:lnTo>
                    <a:pt x="409574" y="214630"/>
                  </a:lnTo>
                  <a:lnTo>
                    <a:pt x="411130" y="218440"/>
                  </a:lnTo>
                  <a:lnTo>
                    <a:pt x="413376" y="223520"/>
                  </a:lnTo>
                  <a:lnTo>
                    <a:pt x="413340" y="222250"/>
                  </a:lnTo>
                  <a:lnTo>
                    <a:pt x="454837" y="222250"/>
                  </a:lnTo>
                  <a:lnTo>
                    <a:pt x="451720" y="214630"/>
                  </a:lnTo>
                  <a:lnTo>
                    <a:pt x="446414" y="201930"/>
                  </a:lnTo>
                  <a:lnTo>
                    <a:pt x="440554" y="190500"/>
                  </a:lnTo>
                  <a:lnTo>
                    <a:pt x="429018" y="172720"/>
                  </a:lnTo>
                  <a:close/>
                </a:path>
                <a:path w="469900" h="542289">
                  <a:moveTo>
                    <a:pt x="118268" y="172720"/>
                  </a:moveTo>
                  <a:lnTo>
                    <a:pt x="88128" y="172720"/>
                  </a:lnTo>
                  <a:lnTo>
                    <a:pt x="91191" y="176530"/>
                  </a:lnTo>
                  <a:lnTo>
                    <a:pt x="94053" y="179070"/>
                  </a:lnTo>
                  <a:lnTo>
                    <a:pt x="98396" y="184150"/>
                  </a:lnTo>
                  <a:lnTo>
                    <a:pt x="99225" y="184150"/>
                  </a:lnTo>
                  <a:lnTo>
                    <a:pt x="102816" y="187960"/>
                  </a:lnTo>
                  <a:lnTo>
                    <a:pt x="106191" y="186690"/>
                  </a:lnTo>
                  <a:lnTo>
                    <a:pt x="117477" y="175260"/>
                  </a:lnTo>
                  <a:lnTo>
                    <a:pt x="118268" y="172720"/>
                  </a:lnTo>
                  <a:close/>
                </a:path>
                <a:path w="469900" h="542289">
                  <a:moveTo>
                    <a:pt x="363418" y="106680"/>
                  </a:moveTo>
                  <a:lnTo>
                    <a:pt x="246296" y="106680"/>
                  </a:lnTo>
                  <a:lnTo>
                    <a:pt x="279022" y="111760"/>
                  </a:lnTo>
                  <a:lnTo>
                    <a:pt x="309642" y="121920"/>
                  </a:lnTo>
                  <a:lnTo>
                    <a:pt x="338242" y="135890"/>
                  </a:lnTo>
                  <a:lnTo>
                    <a:pt x="364909" y="156210"/>
                  </a:lnTo>
                  <a:lnTo>
                    <a:pt x="364119" y="157480"/>
                  </a:lnTo>
                  <a:lnTo>
                    <a:pt x="365223" y="157480"/>
                  </a:lnTo>
                  <a:lnTo>
                    <a:pt x="355633" y="166370"/>
                  </a:lnTo>
                  <a:lnTo>
                    <a:pt x="354680" y="167640"/>
                  </a:lnTo>
                  <a:lnTo>
                    <a:pt x="352408" y="170180"/>
                  </a:lnTo>
                  <a:lnTo>
                    <a:pt x="351779" y="172720"/>
                  </a:lnTo>
                  <a:lnTo>
                    <a:pt x="351879" y="173990"/>
                  </a:lnTo>
                  <a:lnTo>
                    <a:pt x="352231" y="175260"/>
                  </a:lnTo>
                  <a:lnTo>
                    <a:pt x="353123" y="176530"/>
                  </a:lnTo>
                  <a:lnTo>
                    <a:pt x="356323" y="180340"/>
                  </a:lnTo>
                  <a:lnTo>
                    <a:pt x="358106" y="181610"/>
                  </a:lnTo>
                  <a:lnTo>
                    <a:pt x="363554" y="186690"/>
                  </a:lnTo>
                  <a:lnTo>
                    <a:pt x="367333" y="186690"/>
                  </a:lnTo>
                  <a:lnTo>
                    <a:pt x="372781" y="181610"/>
                  </a:lnTo>
                  <a:lnTo>
                    <a:pt x="377777" y="176530"/>
                  </a:lnTo>
                  <a:lnTo>
                    <a:pt x="381278" y="172720"/>
                  </a:lnTo>
                  <a:lnTo>
                    <a:pt x="429018" y="172720"/>
                  </a:lnTo>
                  <a:lnTo>
                    <a:pt x="417406" y="154940"/>
                  </a:lnTo>
                  <a:lnTo>
                    <a:pt x="434303" y="137160"/>
                  </a:lnTo>
                  <a:lnTo>
                    <a:pt x="457170" y="137160"/>
                  </a:lnTo>
                  <a:lnTo>
                    <a:pt x="460789" y="133350"/>
                  </a:lnTo>
                  <a:lnTo>
                    <a:pt x="460614" y="128270"/>
                  </a:lnTo>
                  <a:lnTo>
                    <a:pt x="391234" y="128270"/>
                  </a:lnTo>
                  <a:lnTo>
                    <a:pt x="377724" y="116840"/>
                  </a:lnTo>
                  <a:lnTo>
                    <a:pt x="363418" y="106680"/>
                  </a:lnTo>
                  <a:close/>
                </a:path>
                <a:path w="469900" h="542289">
                  <a:moveTo>
                    <a:pt x="457170" y="137160"/>
                  </a:moveTo>
                  <a:lnTo>
                    <a:pt x="434303" y="137160"/>
                  </a:lnTo>
                  <a:lnTo>
                    <a:pt x="434592" y="138430"/>
                  </a:lnTo>
                  <a:lnTo>
                    <a:pt x="434980" y="138430"/>
                  </a:lnTo>
                  <a:lnTo>
                    <a:pt x="441508" y="144780"/>
                  </a:lnTo>
                  <a:lnTo>
                    <a:pt x="449931" y="144780"/>
                  </a:lnTo>
                  <a:lnTo>
                    <a:pt x="457170" y="137160"/>
                  </a:lnTo>
                  <a:close/>
                </a:path>
                <a:path w="469900" h="542289">
                  <a:moveTo>
                    <a:pt x="246296" y="106680"/>
                  </a:moveTo>
                  <a:lnTo>
                    <a:pt x="223010" y="106680"/>
                  </a:lnTo>
                  <a:lnTo>
                    <a:pt x="223022" y="127000"/>
                  </a:lnTo>
                  <a:lnTo>
                    <a:pt x="225258" y="129540"/>
                  </a:lnTo>
                  <a:lnTo>
                    <a:pt x="243421" y="129540"/>
                  </a:lnTo>
                  <a:lnTo>
                    <a:pt x="246158" y="127000"/>
                  </a:lnTo>
                  <a:lnTo>
                    <a:pt x="246273" y="121920"/>
                  </a:lnTo>
                  <a:lnTo>
                    <a:pt x="246296" y="106680"/>
                  </a:lnTo>
                  <a:close/>
                </a:path>
                <a:path w="469900" h="542289">
                  <a:moveTo>
                    <a:pt x="416729" y="81280"/>
                  </a:moveTo>
                  <a:lnTo>
                    <a:pt x="408230" y="81280"/>
                  </a:lnTo>
                  <a:lnTo>
                    <a:pt x="397536" y="91440"/>
                  </a:lnTo>
                  <a:lnTo>
                    <a:pt x="397623" y="100330"/>
                  </a:lnTo>
                  <a:lnTo>
                    <a:pt x="404815" y="107950"/>
                  </a:lnTo>
                  <a:lnTo>
                    <a:pt x="406573" y="109220"/>
                  </a:lnTo>
                  <a:lnTo>
                    <a:pt x="408042" y="110490"/>
                  </a:lnTo>
                  <a:lnTo>
                    <a:pt x="391234" y="128270"/>
                  </a:lnTo>
                  <a:lnTo>
                    <a:pt x="460614" y="128270"/>
                  </a:lnTo>
                  <a:lnTo>
                    <a:pt x="460526" y="125730"/>
                  </a:lnTo>
                  <a:lnTo>
                    <a:pt x="438543" y="102870"/>
                  </a:lnTo>
                  <a:lnTo>
                    <a:pt x="430476" y="95250"/>
                  </a:lnTo>
                  <a:lnTo>
                    <a:pt x="416729" y="81280"/>
                  </a:lnTo>
                  <a:close/>
                </a:path>
                <a:path w="469900" h="542289">
                  <a:moveTo>
                    <a:pt x="283219" y="0"/>
                  </a:moveTo>
                  <a:lnTo>
                    <a:pt x="184939" y="0"/>
                  </a:lnTo>
                  <a:lnTo>
                    <a:pt x="178742" y="5080"/>
                  </a:lnTo>
                  <a:lnTo>
                    <a:pt x="174589" y="11430"/>
                  </a:lnTo>
                  <a:lnTo>
                    <a:pt x="173062" y="19050"/>
                  </a:lnTo>
                  <a:lnTo>
                    <a:pt x="174537" y="27940"/>
                  </a:lnTo>
                  <a:lnTo>
                    <a:pt x="178613" y="34290"/>
                  </a:lnTo>
                  <a:lnTo>
                    <a:pt x="184709" y="39370"/>
                  </a:lnTo>
                  <a:lnTo>
                    <a:pt x="192243" y="41910"/>
                  </a:lnTo>
                  <a:lnTo>
                    <a:pt x="273134" y="41910"/>
                  </a:lnTo>
                  <a:lnTo>
                    <a:pt x="283982" y="39370"/>
                  </a:lnTo>
                  <a:lnTo>
                    <a:pt x="291904" y="33020"/>
                  </a:lnTo>
                  <a:lnTo>
                    <a:pt x="295952" y="24130"/>
                  </a:lnTo>
                  <a:lnTo>
                    <a:pt x="295178" y="12700"/>
                  </a:lnTo>
                  <a:lnTo>
                    <a:pt x="291903" y="6350"/>
                  </a:lnTo>
                  <a:lnTo>
                    <a:pt x="286853" y="1270"/>
                  </a:lnTo>
                  <a:lnTo>
                    <a:pt x="283219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647655" y="27994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63500">
                <a:lnSpc>
                  <a:spcPts val="127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marL="12700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71550" y="5997816"/>
            <a:ext cx="7009605" cy="281166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sz="1600" dirty="0">
                <a:solidFill>
                  <a:srgbClr val="222222"/>
                </a:solidFill>
                <a:cs typeface="Source Sans Pro Light"/>
              </a:rPr>
              <a:t>If we look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at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our Earth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from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space,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it looks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like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peaceful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calm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planet. However,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interior there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lot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turmoil. Earth is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made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up of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variety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layers,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divided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by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their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chemical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or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physical properties.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They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are arranged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like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skin of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onion.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Have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look 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at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planet’s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internal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structure,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using the Lifeliqe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app.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Open the </a:t>
            </a:r>
            <a:r>
              <a:rPr sz="1600" spc="-5" dirty="0">
                <a:solidFill>
                  <a:srgbClr val="222222"/>
                </a:solidFill>
                <a:cs typeface="Source Sans Pro"/>
              </a:rPr>
              <a:t>“Earth“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model in the  </a:t>
            </a:r>
            <a:r>
              <a:rPr sz="1600" spc="-5" dirty="0">
                <a:solidFill>
                  <a:srgbClr val="222222"/>
                </a:solidFill>
                <a:cs typeface="Source Sans Pro"/>
              </a:rPr>
              <a:t>Astronomy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gallery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click on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respective layers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globe. </a:t>
            </a:r>
            <a:r>
              <a:rPr sz="1600" spc="-35" dirty="0">
                <a:solidFill>
                  <a:srgbClr val="222222"/>
                </a:solidFill>
                <a:cs typeface="Source Sans Pro Light"/>
              </a:rPr>
              <a:t>To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get a better idea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about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them, use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also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V-cut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version of this model or find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called </a:t>
            </a:r>
            <a:r>
              <a:rPr sz="1600" b="1" spc="-10" dirty="0">
                <a:solidFill>
                  <a:srgbClr val="222222"/>
                </a:solidFill>
                <a:cs typeface="Source Sans Pro"/>
              </a:rPr>
              <a:t>“Structure </a:t>
            </a:r>
            <a:r>
              <a:rPr sz="1600" b="1" dirty="0">
                <a:solidFill>
                  <a:srgbClr val="222222"/>
                </a:solidFill>
                <a:cs typeface="Source Sans Pro"/>
              </a:rPr>
              <a:t>of the  </a:t>
            </a:r>
            <a:r>
              <a:rPr sz="1600" b="1" spc="-5" dirty="0">
                <a:solidFill>
                  <a:srgbClr val="222222"/>
                </a:solidFill>
                <a:cs typeface="Source Sans Pro"/>
              </a:rPr>
              <a:t>Earth“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the </a:t>
            </a:r>
            <a:r>
              <a:rPr sz="1600" dirty="0">
                <a:solidFill>
                  <a:srgbClr val="222222"/>
                </a:solidFill>
                <a:cs typeface="Source Sans Pro"/>
              </a:rPr>
              <a:t>Geology</a:t>
            </a:r>
            <a:r>
              <a:rPr sz="1600" spc="-10" dirty="0">
                <a:solidFill>
                  <a:srgbClr val="222222"/>
                </a:solidFill>
                <a:cs typeface="Source Sans Pro"/>
              </a:rPr>
              <a:t>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gallery.</a:t>
            </a:r>
            <a:r>
              <a:rPr lang="cs-CZ" sz="1600" spc="-5" dirty="0">
                <a:solidFill>
                  <a:srgbClr val="222222"/>
                </a:solidFill>
                <a:cs typeface="Source Sans Pro Light"/>
              </a:rPr>
              <a:t> </a:t>
            </a:r>
            <a:br>
              <a:rPr lang="cs-CZ" sz="1600" spc="-5" dirty="0">
                <a:solidFill>
                  <a:srgbClr val="222222"/>
                </a:solidFill>
                <a:cs typeface="Source Sans Pro Light"/>
              </a:rPr>
            </a:br>
            <a:r>
              <a:rPr lang="en-US" sz="1600" spc="-5" dirty="0">
                <a:solidFill>
                  <a:srgbClr val="222222"/>
                </a:solidFill>
                <a:cs typeface="Source Sans Pro Light"/>
              </a:rPr>
              <a:t>Speak briefly about all </a:t>
            </a:r>
            <a:r>
              <a:rPr lang="en-US" sz="1600" spc="-15" dirty="0">
                <a:solidFill>
                  <a:srgbClr val="222222"/>
                </a:solidFill>
                <a:cs typeface="Source Sans Pro Light"/>
              </a:rPr>
              <a:t>Earth’s </a:t>
            </a:r>
            <a:r>
              <a:rPr lang="en-US" sz="1600" spc="-5" dirty="0">
                <a:solidFill>
                  <a:srgbClr val="222222"/>
                </a:solidFill>
                <a:cs typeface="Source Sans Pro Light"/>
              </a:rPr>
              <a:t>layers. </a:t>
            </a:r>
            <a:r>
              <a:rPr lang="en-US" sz="1600" dirty="0">
                <a:solidFill>
                  <a:srgbClr val="222222"/>
                </a:solidFill>
                <a:cs typeface="Source Sans Pro Light"/>
              </a:rPr>
              <a:t>Especially mention their </a:t>
            </a:r>
            <a:r>
              <a:rPr lang="en-US" sz="1600" spc="-5" dirty="0">
                <a:solidFill>
                  <a:srgbClr val="222222"/>
                </a:solidFill>
                <a:cs typeface="Source Sans Pro Light"/>
              </a:rPr>
              <a:t>chemical composition and  physical conditions, explain </a:t>
            </a:r>
            <a:r>
              <a:rPr lang="en-US"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lang="en-US" sz="1600" spc="-10" dirty="0">
                <a:solidFill>
                  <a:srgbClr val="222222"/>
                </a:solidFill>
                <a:cs typeface="Source Sans Pro Light"/>
              </a:rPr>
              <a:t>diﬀerence </a:t>
            </a:r>
            <a:r>
              <a:rPr lang="en-US" sz="1600" spc="-5" dirty="0">
                <a:solidFill>
                  <a:srgbClr val="222222"/>
                </a:solidFill>
                <a:cs typeface="Source Sans Pro Light"/>
              </a:rPr>
              <a:t>between </a:t>
            </a:r>
            <a:r>
              <a:rPr lang="en-US"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lang="en-US" sz="1600" spc="-5" dirty="0">
                <a:solidFill>
                  <a:srgbClr val="222222"/>
                </a:solidFill>
                <a:cs typeface="Source Sans Pro Light"/>
              </a:rPr>
              <a:t>chemical</a:t>
            </a:r>
            <a:br>
              <a:rPr lang="cs-CZ" sz="1600" spc="-5" dirty="0">
                <a:solidFill>
                  <a:srgbClr val="222222"/>
                </a:solidFill>
                <a:cs typeface="Source Sans Pro Light"/>
              </a:rPr>
            </a:br>
            <a:r>
              <a:rPr lang="en-US"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lang="en-US"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lang="en-US" sz="1600" spc="-5" dirty="0">
                <a:solidFill>
                  <a:srgbClr val="222222"/>
                </a:solidFill>
                <a:cs typeface="Source Sans Pro Light"/>
              </a:rPr>
              <a:t>mechanical  </a:t>
            </a:r>
            <a:r>
              <a:rPr lang="en-US" sz="1600" dirty="0">
                <a:solidFill>
                  <a:srgbClr val="222222"/>
                </a:solidFill>
                <a:cs typeface="Source Sans Pro Light"/>
              </a:rPr>
              <a:t>division,</a:t>
            </a:r>
            <a:r>
              <a:rPr lang="en-US" sz="1600" spc="-5" dirty="0">
                <a:solidFill>
                  <a:srgbClr val="222222"/>
                </a:solidFill>
                <a:cs typeface="Source Sans Pro Light"/>
              </a:rPr>
              <a:t> </a:t>
            </a:r>
            <a:r>
              <a:rPr lang="en-US" sz="1600" spc="-10" dirty="0">
                <a:solidFill>
                  <a:srgbClr val="222222"/>
                </a:solidFill>
                <a:cs typeface="Source Sans Pro Light"/>
              </a:rPr>
              <a:t>etc.</a:t>
            </a:r>
            <a:endParaRPr lang="en-US" sz="1600" dirty="0">
              <a:cs typeface="Source Sans Pro Light"/>
            </a:endParaRPr>
          </a:p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endParaRPr sz="1600" dirty="0">
              <a:cs typeface="Source Sans Pro Ligh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75C318-7954-4012-8FDB-CCF0238467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73492667-F4EA-4120-A1CD-19BBD619160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67039013"/>
                  </p:ext>
                </p:extLst>
              </p:nvPr>
            </p:nvGraphicFramePr>
            <p:xfrm>
              <a:off x="5555456" y="622300"/>
              <a:ext cx="12612301" cy="86941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612301" cy="8694165"/>
                    </a:xfrm>
                    <a:prstGeom prst="rect">
                      <a:avLst/>
                    </a:prstGeom>
                  </am3d:spPr>
                  <am3d:camera>
                    <am3d:pos x="-10009416" y="2250439" z="57634084"/>
                    <am3d:up dx="0" dy="36000000" dz="0"/>
                    <am3d:lookAt x="-10009416" y="2250439" z="0"/>
                    <am3d:perspective fov="1466807"/>
                  </am3d:camera>
                  <am3d:trans>
                    <am3d:meterPerModelUnit n="2202" d="1000000"/>
                    <am3d:preTrans dx="-8967448" dy="-254084" dz="-10115"/>
                    <am3d:scale>
                      <am3d:sx n="1000000" d="1000000"/>
                      <am3d:sy n="1000000" d="1000000"/>
                      <am3d:sz n="1000000" d="1000000"/>
                    </am3d:scale>
                    <am3d:rot ax="1224655" ay="-2198581" az="-75128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73492667-F4EA-4120-A1CD-19BBD61916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5456" y="622300"/>
                <a:ext cx="12612301" cy="869416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73CC9D4-A229-4437-B66C-51B13F9FFB90}"/>
              </a:ext>
            </a:extLst>
          </p:cNvPr>
          <p:cNvSpPr/>
          <p:nvPr/>
        </p:nvSpPr>
        <p:spPr>
          <a:xfrm>
            <a:off x="11393520" y="8440151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556300"/>
            <a:ext cx="4780756" cy="828000"/>
          </a:xfrm>
          <a:custGeom>
            <a:avLst/>
            <a:gdLst/>
            <a:ahLst/>
            <a:cxnLst/>
            <a:rect l="l" t="t" r="r" b="b"/>
            <a:pathLst>
              <a:path w="2929255" h="437514">
                <a:moveTo>
                  <a:pt x="2710340" y="0"/>
                </a:moveTo>
                <a:lnTo>
                  <a:pt x="0" y="0"/>
                </a:lnTo>
                <a:lnTo>
                  <a:pt x="0" y="437154"/>
                </a:lnTo>
                <a:lnTo>
                  <a:pt x="2710340" y="437154"/>
                </a:lnTo>
                <a:lnTo>
                  <a:pt x="2760457" y="431381"/>
                </a:lnTo>
                <a:lnTo>
                  <a:pt x="2806464" y="414937"/>
                </a:lnTo>
                <a:lnTo>
                  <a:pt x="2847048" y="389135"/>
                </a:lnTo>
                <a:lnTo>
                  <a:pt x="2880897" y="355286"/>
                </a:lnTo>
                <a:lnTo>
                  <a:pt x="2906699" y="314702"/>
                </a:lnTo>
                <a:lnTo>
                  <a:pt x="2923143" y="268695"/>
                </a:lnTo>
                <a:lnTo>
                  <a:pt x="2928915" y="218577"/>
                </a:lnTo>
                <a:lnTo>
                  <a:pt x="2923143" y="168459"/>
                </a:lnTo>
                <a:lnTo>
                  <a:pt x="2906699" y="122452"/>
                </a:lnTo>
                <a:lnTo>
                  <a:pt x="2880897" y="81868"/>
                </a:lnTo>
                <a:lnTo>
                  <a:pt x="2847048" y="48019"/>
                </a:lnTo>
                <a:lnTo>
                  <a:pt x="2806464" y="22216"/>
                </a:lnTo>
                <a:lnTo>
                  <a:pt x="2760457" y="5772"/>
                </a:lnTo>
                <a:lnTo>
                  <a:pt x="2710340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65956" y="748445"/>
            <a:ext cx="7162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cs typeface="Source Sans Pro Light"/>
              </a:rPr>
              <a:t>3. </a:t>
            </a:r>
            <a:r>
              <a:rPr sz="2800" spc="-15" dirty="0">
                <a:solidFill>
                  <a:srgbClr val="FFFFFF"/>
                </a:solidFill>
                <a:cs typeface="Source Sans Pro Light"/>
              </a:rPr>
              <a:t>Heat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from</a:t>
            </a:r>
            <a:r>
              <a:rPr sz="2800" spc="-6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10" dirty="0">
                <a:solidFill>
                  <a:srgbClr val="FFFFFF"/>
                </a:solidFill>
                <a:cs typeface="Source Sans Pro Light"/>
              </a:rPr>
              <a:t>beneath</a:t>
            </a:r>
            <a:endParaRPr sz="2800" dirty="0">
              <a:cs typeface="Source Sans Pro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CE375-45B8-40DD-9C89-E1068C87B9F5}"/>
              </a:ext>
            </a:extLst>
          </p:cNvPr>
          <p:cNvGrpSpPr/>
          <p:nvPr/>
        </p:nvGrpSpPr>
        <p:grpSpPr>
          <a:xfrm>
            <a:off x="7981156" y="698500"/>
            <a:ext cx="475615" cy="544830"/>
            <a:chOff x="12256803" y="1643754"/>
            <a:chExt cx="475615" cy="544830"/>
          </a:xfrm>
        </p:grpSpPr>
        <p:sp>
          <p:nvSpPr>
            <p:cNvPr id="4" name="object 4"/>
            <p:cNvSpPr/>
            <p:nvPr/>
          </p:nvSpPr>
          <p:spPr>
            <a:xfrm>
              <a:off x="12256803" y="1643754"/>
              <a:ext cx="475615" cy="544830"/>
            </a:xfrm>
            <a:custGeom>
              <a:avLst/>
              <a:gdLst/>
              <a:ahLst/>
              <a:cxnLst/>
              <a:rect l="l" t="t" r="r" b="b"/>
              <a:pathLst>
                <a:path w="475615" h="544830">
                  <a:moveTo>
                    <a:pt x="269739" y="44450"/>
                  </a:moveTo>
                  <a:lnTo>
                    <a:pt x="204026" y="44450"/>
                  </a:lnTo>
                  <a:lnTo>
                    <a:pt x="208371" y="45720"/>
                  </a:lnTo>
                  <a:lnTo>
                    <a:pt x="208371" y="72389"/>
                  </a:lnTo>
                  <a:lnTo>
                    <a:pt x="206411" y="72389"/>
                  </a:lnTo>
                  <a:lnTo>
                    <a:pt x="199024" y="73659"/>
                  </a:lnTo>
                  <a:lnTo>
                    <a:pt x="156940" y="83820"/>
                  </a:lnTo>
                  <a:lnTo>
                    <a:pt x="103866" y="110489"/>
                  </a:lnTo>
                  <a:lnTo>
                    <a:pt x="63513" y="144779"/>
                  </a:lnTo>
                  <a:lnTo>
                    <a:pt x="35817" y="179070"/>
                  </a:lnTo>
                  <a:lnTo>
                    <a:pt x="14849" y="219709"/>
                  </a:lnTo>
                  <a:lnTo>
                    <a:pt x="2037" y="264159"/>
                  </a:lnTo>
                  <a:lnTo>
                    <a:pt x="0" y="278129"/>
                  </a:lnTo>
                  <a:lnTo>
                    <a:pt x="0" y="339089"/>
                  </a:lnTo>
                  <a:lnTo>
                    <a:pt x="10755" y="384809"/>
                  </a:lnTo>
                  <a:lnTo>
                    <a:pt x="39737" y="441959"/>
                  </a:lnTo>
                  <a:lnTo>
                    <a:pt x="95624" y="499109"/>
                  </a:lnTo>
                  <a:lnTo>
                    <a:pt x="134890" y="521970"/>
                  </a:lnTo>
                  <a:lnTo>
                    <a:pt x="178108" y="537209"/>
                  </a:lnTo>
                  <a:lnTo>
                    <a:pt x="225221" y="544829"/>
                  </a:lnTo>
                  <a:lnTo>
                    <a:pt x="258612" y="544829"/>
                  </a:lnTo>
                  <a:lnTo>
                    <a:pt x="291693" y="539750"/>
                  </a:lnTo>
                  <a:lnTo>
                    <a:pt x="320896" y="530859"/>
                  </a:lnTo>
                  <a:lnTo>
                    <a:pt x="348176" y="519429"/>
                  </a:lnTo>
                  <a:lnTo>
                    <a:pt x="373515" y="505459"/>
                  </a:lnTo>
                  <a:lnTo>
                    <a:pt x="218488" y="505459"/>
                  </a:lnTo>
                  <a:lnTo>
                    <a:pt x="201383" y="502920"/>
                  </a:lnTo>
                  <a:lnTo>
                    <a:pt x="193017" y="500379"/>
                  </a:lnTo>
                  <a:lnTo>
                    <a:pt x="190064" y="500379"/>
                  </a:lnTo>
                  <a:lnTo>
                    <a:pt x="183630" y="499109"/>
                  </a:lnTo>
                  <a:lnTo>
                    <a:pt x="179144" y="497839"/>
                  </a:lnTo>
                  <a:lnTo>
                    <a:pt x="174464" y="495300"/>
                  </a:lnTo>
                  <a:lnTo>
                    <a:pt x="169848" y="494029"/>
                  </a:lnTo>
                  <a:lnTo>
                    <a:pt x="161997" y="491489"/>
                  </a:lnTo>
                  <a:lnTo>
                    <a:pt x="158233" y="490220"/>
                  </a:lnTo>
                  <a:lnTo>
                    <a:pt x="154030" y="487679"/>
                  </a:lnTo>
                  <a:lnTo>
                    <a:pt x="150562" y="486409"/>
                  </a:lnTo>
                  <a:lnTo>
                    <a:pt x="148499" y="485139"/>
                  </a:lnTo>
                  <a:lnTo>
                    <a:pt x="140661" y="481329"/>
                  </a:lnTo>
                  <a:lnTo>
                    <a:pt x="135000" y="477520"/>
                  </a:lnTo>
                  <a:lnTo>
                    <a:pt x="129457" y="474979"/>
                  </a:lnTo>
                  <a:lnTo>
                    <a:pt x="129496" y="473709"/>
                  </a:lnTo>
                  <a:lnTo>
                    <a:pt x="124313" y="471170"/>
                  </a:lnTo>
                  <a:lnTo>
                    <a:pt x="121619" y="468629"/>
                  </a:lnTo>
                  <a:lnTo>
                    <a:pt x="120910" y="468629"/>
                  </a:lnTo>
                  <a:lnTo>
                    <a:pt x="120059" y="467359"/>
                  </a:lnTo>
                  <a:lnTo>
                    <a:pt x="113290" y="462279"/>
                  </a:lnTo>
                  <a:lnTo>
                    <a:pt x="105026" y="455929"/>
                  </a:lnTo>
                  <a:lnTo>
                    <a:pt x="104808" y="455929"/>
                  </a:lnTo>
                  <a:lnTo>
                    <a:pt x="119414" y="441959"/>
                  </a:lnTo>
                  <a:lnTo>
                    <a:pt x="119440" y="439420"/>
                  </a:lnTo>
                  <a:lnTo>
                    <a:pt x="87957" y="439420"/>
                  </a:lnTo>
                  <a:lnTo>
                    <a:pt x="85185" y="435609"/>
                  </a:lnTo>
                  <a:lnTo>
                    <a:pt x="82581" y="433070"/>
                  </a:lnTo>
                  <a:lnTo>
                    <a:pt x="80041" y="429259"/>
                  </a:lnTo>
                  <a:lnTo>
                    <a:pt x="63182" y="405129"/>
                  </a:lnTo>
                  <a:lnTo>
                    <a:pt x="50545" y="378459"/>
                  </a:lnTo>
                  <a:lnTo>
                    <a:pt x="42097" y="349250"/>
                  </a:lnTo>
                  <a:lnTo>
                    <a:pt x="37806" y="318770"/>
                  </a:lnTo>
                  <a:lnTo>
                    <a:pt x="56434" y="318770"/>
                  </a:lnTo>
                  <a:lnTo>
                    <a:pt x="57738" y="317500"/>
                  </a:lnTo>
                  <a:lnTo>
                    <a:pt x="59903" y="317500"/>
                  </a:lnTo>
                  <a:lnTo>
                    <a:pt x="60961" y="314959"/>
                  </a:lnTo>
                  <a:lnTo>
                    <a:pt x="60973" y="298450"/>
                  </a:lnTo>
                  <a:lnTo>
                    <a:pt x="58304" y="295909"/>
                  </a:lnTo>
                  <a:lnTo>
                    <a:pt x="37844" y="295909"/>
                  </a:lnTo>
                  <a:lnTo>
                    <a:pt x="38425" y="290829"/>
                  </a:lnTo>
                  <a:lnTo>
                    <a:pt x="46043" y="251459"/>
                  </a:lnTo>
                  <a:lnTo>
                    <a:pt x="46573" y="248920"/>
                  </a:lnTo>
                  <a:lnTo>
                    <a:pt x="47191" y="247650"/>
                  </a:lnTo>
                  <a:lnTo>
                    <a:pt x="47772" y="245109"/>
                  </a:lnTo>
                  <a:lnTo>
                    <a:pt x="50505" y="245109"/>
                  </a:lnTo>
                  <a:lnTo>
                    <a:pt x="51421" y="242570"/>
                  </a:lnTo>
                  <a:lnTo>
                    <a:pt x="50620" y="237489"/>
                  </a:lnTo>
                  <a:lnTo>
                    <a:pt x="51471" y="234950"/>
                  </a:lnTo>
                  <a:lnTo>
                    <a:pt x="52297" y="233679"/>
                  </a:lnTo>
                  <a:lnTo>
                    <a:pt x="53251" y="231139"/>
                  </a:lnTo>
                  <a:lnTo>
                    <a:pt x="58378" y="219709"/>
                  </a:lnTo>
                  <a:lnTo>
                    <a:pt x="64159" y="209550"/>
                  </a:lnTo>
                  <a:lnTo>
                    <a:pt x="70619" y="198120"/>
                  </a:lnTo>
                  <a:lnTo>
                    <a:pt x="77849" y="189229"/>
                  </a:lnTo>
                  <a:lnTo>
                    <a:pt x="78507" y="187959"/>
                  </a:lnTo>
                  <a:lnTo>
                    <a:pt x="78983" y="186689"/>
                  </a:lnTo>
                  <a:lnTo>
                    <a:pt x="80685" y="185420"/>
                  </a:lnTo>
                  <a:lnTo>
                    <a:pt x="82284" y="182879"/>
                  </a:lnTo>
                  <a:lnTo>
                    <a:pt x="83934" y="181609"/>
                  </a:lnTo>
                  <a:lnTo>
                    <a:pt x="85636" y="179070"/>
                  </a:lnTo>
                  <a:lnTo>
                    <a:pt x="88498" y="175259"/>
                  </a:lnTo>
                  <a:lnTo>
                    <a:pt x="119659" y="175259"/>
                  </a:lnTo>
                  <a:lnTo>
                    <a:pt x="118383" y="172720"/>
                  </a:lnTo>
                  <a:lnTo>
                    <a:pt x="118035" y="171450"/>
                  </a:lnTo>
                  <a:lnTo>
                    <a:pt x="117570" y="171450"/>
                  </a:lnTo>
                  <a:lnTo>
                    <a:pt x="113315" y="166370"/>
                  </a:lnTo>
                  <a:lnTo>
                    <a:pt x="109564" y="162559"/>
                  </a:lnTo>
                  <a:lnTo>
                    <a:pt x="105477" y="158750"/>
                  </a:lnTo>
                  <a:lnTo>
                    <a:pt x="132781" y="138429"/>
                  </a:lnTo>
                  <a:lnTo>
                    <a:pt x="162098" y="124459"/>
                  </a:lnTo>
                  <a:lnTo>
                    <a:pt x="193560" y="114300"/>
                  </a:lnTo>
                  <a:lnTo>
                    <a:pt x="227232" y="109220"/>
                  </a:lnTo>
                  <a:lnTo>
                    <a:pt x="371434" y="109220"/>
                  </a:lnTo>
                  <a:lnTo>
                    <a:pt x="355941" y="99059"/>
                  </a:lnTo>
                  <a:lnTo>
                    <a:pt x="339666" y="91439"/>
                  </a:lnTo>
                  <a:lnTo>
                    <a:pt x="305510" y="78739"/>
                  </a:lnTo>
                  <a:lnTo>
                    <a:pt x="287824" y="74929"/>
                  </a:lnTo>
                  <a:lnTo>
                    <a:pt x="269739" y="72389"/>
                  </a:lnTo>
                  <a:lnTo>
                    <a:pt x="269739" y="44450"/>
                  </a:lnTo>
                  <a:close/>
                </a:path>
                <a:path w="475615" h="544830">
                  <a:moveTo>
                    <a:pt x="239441" y="482600"/>
                  </a:moveTo>
                  <a:lnTo>
                    <a:pt x="232364" y="482600"/>
                  </a:lnTo>
                  <a:lnTo>
                    <a:pt x="230455" y="483870"/>
                  </a:lnTo>
                  <a:lnTo>
                    <a:pt x="229063" y="485139"/>
                  </a:lnTo>
                  <a:lnTo>
                    <a:pt x="227812" y="486409"/>
                  </a:lnTo>
                  <a:lnTo>
                    <a:pt x="227246" y="487679"/>
                  </a:lnTo>
                  <a:lnTo>
                    <a:pt x="227232" y="505459"/>
                  </a:lnTo>
                  <a:lnTo>
                    <a:pt x="250013" y="505459"/>
                  </a:lnTo>
                  <a:lnTo>
                    <a:pt x="250289" y="497839"/>
                  </a:lnTo>
                  <a:lnTo>
                    <a:pt x="250426" y="486409"/>
                  </a:lnTo>
                  <a:lnTo>
                    <a:pt x="247705" y="483870"/>
                  </a:lnTo>
                  <a:lnTo>
                    <a:pt x="239441" y="482600"/>
                  </a:lnTo>
                  <a:close/>
                </a:path>
                <a:path w="475615" h="544830">
                  <a:moveTo>
                    <a:pt x="375069" y="426720"/>
                  </a:moveTo>
                  <a:lnTo>
                    <a:pt x="371240" y="426720"/>
                  </a:lnTo>
                  <a:lnTo>
                    <a:pt x="363736" y="433070"/>
                  </a:lnTo>
                  <a:lnTo>
                    <a:pt x="360345" y="436879"/>
                  </a:lnTo>
                  <a:lnTo>
                    <a:pt x="359365" y="438150"/>
                  </a:lnTo>
                  <a:lnTo>
                    <a:pt x="359236" y="439420"/>
                  </a:lnTo>
                  <a:lnTo>
                    <a:pt x="359185" y="441959"/>
                  </a:lnTo>
                  <a:lnTo>
                    <a:pt x="360243" y="443229"/>
                  </a:lnTo>
                  <a:lnTo>
                    <a:pt x="372902" y="455929"/>
                  </a:lnTo>
                  <a:lnTo>
                    <a:pt x="372258" y="457200"/>
                  </a:lnTo>
                  <a:lnTo>
                    <a:pt x="344838" y="476250"/>
                  </a:lnTo>
                  <a:lnTo>
                    <a:pt x="315395" y="491489"/>
                  </a:lnTo>
                  <a:lnTo>
                    <a:pt x="283822" y="501650"/>
                  </a:lnTo>
                  <a:lnTo>
                    <a:pt x="250013" y="505459"/>
                  </a:lnTo>
                  <a:lnTo>
                    <a:pt x="373515" y="505459"/>
                  </a:lnTo>
                  <a:lnTo>
                    <a:pt x="396895" y="487679"/>
                  </a:lnTo>
                  <a:lnTo>
                    <a:pt x="397810" y="486409"/>
                  </a:lnTo>
                  <a:lnTo>
                    <a:pt x="398752" y="486409"/>
                  </a:lnTo>
                  <a:lnTo>
                    <a:pt x="399653" y="485139"/>
                  </a:lnTo>
                  <a:lnTo>
                    <a:pt x="409681" y="476250"/>
                  </a:lnTo>
                  <a:lnTo>
                    <a:pt x="419092" y="466089"/>
                  </a:lnTo>
                  <a:lnTo>
                    <a:pt x="427889" y="455929"/>
                  </a:lnTo>
                  <a:lnTo>
                    <a:pt x="436074" y="445770"/>
                  </a:lnTo>
                  <a:lnTo>
                    <a:pt x="435933" y="445770"/>
                  </a:lnTo>
                  <a:lnTo>
                    <a:pt x="439086" y="440689"/>
                  </a:lnTo>
                  <a:lnTo>
                    <a:pt x="389172" y="440689"/>
                  </a:lnTo>
                  <a:lnTo>
                    <a:pt x="385743" y="436879"/>
                  </a:lnTo>
                  <a:lnTo>
                    <a:pt x="382559" y="433070"/>
                  </a:lnTo>
                  <a:lnTo>
                    <a:pt x="375069" y="426720"/>
                  </a:lnTo>
                  <a:close/>
                </a:path>
                <a:path w="475615" h="544830">
                  <a:moveTo>
                    <a:pt x="465325" y="224789"/>
                  </a:moveTo>
                  <a:lnTo>
                    <a:pt x="422705" y="224789"/>
                  </a:lnTo>
                  <a:lnTo>
                    <a:pt x="423685" y="227329"/>
                  </a:lnTo>
                  <a:lnTo>
                    <a:pt x="425966" y="232409"/>
                  </a:lnTo>
                  <a:lnTo>
                    <a:pt x="427127" y="236220"/>
                  </a:lnTo>
                  <a:lnTo>
                    <a:pt x="428094" y="238759"/>
                  </a:lnTo>
                  <a:lnTo>
                    <a:pt x="429719" y="242570"/>
                  </a:lnTo>
                  <a:lnTo>
                    <a:pt x="430298" y="243839"/>
                  </a:lnTo>
                  <a:lnTo>
                    <a:pt x="431639" y="248920"/>
                  </a:lnTo>
                  <a:lnTo>
                    <a:pt x="432723" y="251459"/>
                  </a:lnTo>
                  <a:lnTo>
                    <a:pt x="433534" y="255270"/>
                  </a:lnTo>
                  <a:lnTo>
                    <a:pt x="434257" y="257809"/>
                  </a:lnTo>
                  <a:lnTo>
                    <a:pt x="435198" y="260350"/>
                  </a:lnTo>
                  <a:lnTo>
                    <a:pt x="436307" y="265429"/>
                  </a:lnTo>
                  <a:lnTo>
                    <a:pt x="436603" y="266700"/>
                  </a:lnTo>
                  <a:lnTo>
                    <a:pt x="437196" y="270509"/>
                  </a:lnTo>
                  <a:lnTo>
                    <a:pt x="437789" y="273050"/>
                  </a:lnTo>
                  <a:lnTo>
                    <a:pt x="438820" y="279400"/>
                  </a:lnTo>
                  <a:lnTo>
                    <a:pt x="439182" y="283209"/>
                  </a:lnTo>
                  <a:lnTo>
                    <a:pt x="439491" y="285750"/>
                  </a:lnTo>
                  <a:lnTo>
                    <a:pt x="440316" y="293370"/>
                  </a:lnTo>
                  <a:lnTo>
                    <a:pt x="440754" y="297179"/>
                  </a:lnTo>
                  <a:lnTo>
                    <a:pt x="421145" y="297179"/>
                  </a:lnTo>
                  <a:lnTo>
                    <a:pt x="418593" y="298450"/>
                  </a:lnTo>
                  <a:lnTo>
                    <a:pt x="417471" y="300989"/>
                  </a:lnTo>
                  <a:lnTo>
                    <a:pt x="417277" y="302259"/>
                  </a:lnTo>
                  <a:lnTo>
                    <a:pt x="417187" y="312420"/>
                  </a:lnTo>
                  <a:lnTo>
                    <a:pt x="417316" y="316229"/>
                  </a:lnTo>
                  <a:lnTo>
                    <a:pt x="419997" y="318770"/>
                  </a:lnTo>
                  <a:lnTo>
                    <a:pt x="440509" y="318770"/>
                  </a:lnTo>
                  <a:lnTo>
                    <a:pt x="440484" y="320039"/>
                  </a:lnTo>
                  <a:lnTo>
                    <a:pt x="435368" y="353059"/>
                  </a:lnTo>
                  <a:lnTo>
                    <a:pt x="425173" y="384809"/>
                  </a:lnTo>
                  <a:lnTo>
                    <a:pt x="409840" y="414020"/>
                  </a:lnTo>
                  <a:lnTo>
                    <a:pt x="389352" y="440689"/>
                  </a:lnTo>
                  <a:lnTo>
                    <a:pt x="439086" y="440689"/>
                  </a:lnTo>
                  <a:lnTo>
                    <a:pt x="454063" y="416559"/>
                  </a:lnTo>
                  <a:lnTo>
                    <a:pt x="467471" y="384809"/>
                  </a:lnTo>
                  <a:lnTo>
                    <a:pt x="475401" y="355600"/>
                  </a:lnTo>
                  <a:lnTo>
                    <a:pt x="475401" y="259079"/>
                  </a:lnTo>
                  <a:lnTo>
                    <a:pt x="470999" y="241300"/>
                  </a:lnTo>
                  <a:lnTo>
                    <a:pt x="466925" y="228600"/>
                  </a:lnTo>
                  <a:lnTo>
                    <a:pt x="465325" y="224789"/>
                  </a:lnTo>
                  <a:close/>
                </a:path>
                <a:path w="475615" h="544830">
                  <a:moveTo>
                    <a:pt x="106998" y="425450"/>
                  </a:moveTo>
                  <a:lnTo>
                    <a:pt x="104240" y="425450"/>
                  </a:lnTo>
                  <a:lnTo>
                    <a:pt x="101725" y="426720"/>
                  </a:lnTo>
                  <a:lnTo>
                    <a:pt x="100269" y="426720"/>
                  </a:lnTo>
                  <a:lnTo>
                    <a:pt x="95769" y="431800"/>
                  </a:lnTo>
                  <a:lnTo>
                    <a:pt x="92044" y="435609"/>
                  </a:lnTo>
                  <a:lnTo>
                    <a:pt x="88163" y="439420"/>
                  </a:lnTo>
                  <a:lnTo>
                    <a:pt x="119440" y="439420"/>
                  </a:lnTo>
                  <a:lnTo>
                    <a:pt x="119453" y="438150"/>
                  </a:lnTo>
                  <a:lnTo>
                    <a:pt x="113057" y="431800"/>
                  </a:lnTo>
                  <a:lnTo>
                    <a:pt x="111189" y="430529"/>
                  </a:lnTo>
                  <a:lnTo>
                    <a:pt x="106998" y="425450"/>
                  </a:lnTo>
                  <a:close/>
                </a:path>
                <a:path w="475615" h="544830">
                  <a:moveTo>
                    <a:pt x="438807" y="175259"/>
                  </a:moveTo>
                  <a:lnTo>
                    <a:pt x="389778" y="175259"/>
                  </a:lnTo>
                  <a:lnTo>
                    <a:pt x="392537" y="179070"/>
                  </a:lnTo>
                  <a:lnTo>
                    <a:pt x="394535" y="181609"/>
                  </a:lnTo>
                  <a:lnTo>
                    <a:pt x="397591" y="185420"/>
                  </a:lnTo>
                  <a:lnTo>
                    <a:pt x="403552" y="193039"/>
                  </a:lnTo>
                  <a:lnTo>
                    <a:pt x="409080" y="200659"/>
                  </a:lnTo>
                  <a:lnTo>
                    <a:pt x="414174" y="209550"/>
                  </a:lnTo>
                  <a:lnTo>
                    <a:pt x="418838" y="217170"/>
                  </a:lnTo>
                  <a:lnTo>
                    <a:pt x="420437" y="220979"/>
                  </a:lnTo>
                  <a:lnTo>
                    <a:pt x="422744" y="226059"/>
                  </a:lnTo>
                  <a:lnTo>
                    <a:pt x="422705" y="224789"/>
                  </a:lnTo>
                  <a:lnTo>
                    <a:pt x="465325" y="224789"/>
                  </a:lnTo>
                  <a:lnTo>
                    <a:pt x="462124" y="217170"/>
                  </a:lnTo>
                  <a:lnTo>
                    <a:pt x="456674" y="204470"/>
                  </a:lnTo>
                  <a:lnTo>
                    <a:pt x="450655" y="193039"/>
                  </a:lnTo>
                  <a:lnTo>
                    <a:pt x="438807" y="175259"/>
                  </a:lnTo>
                  <a:close/>
                </a:path>
                <a:path w="475615" h="544830">
                  <a:moveTo>
                    <a:pt x="119659" y="175259"/>
                  </a:moveTo>
                  <a:lnTo>
                    <a:pt x="88704" y="175259"/>
                  </a:lnTo>
                  <a:lnTo>
                    <a:pt x="94790" y="181609"/>
                  </a:lnTo>
                  <a:lnTo>
                    <a:pt x="99250" y="186689"/>
                  </a:lnTo>
                  <a:lnTo>
                    <a:pt x="100101" y="186689"/>
                  </a:lnTo>
                  <a:lnTo>
                    <a:pt x="103789" y="190500"/>
                  </a:lnTo>
                  <a:lnTo>
                    <a:pt x="107256" y="189229"/>
                  </a:lnTo>
                  <a:lnTo>
                    <a:pt x="114270" y="182879"/>
                  </a:lnTo>
                  <a:lnTo>
                    <a:pt x="118846" y="177800"/>
                  </a:lnTo>
                  <a:lnTo>
                    <a:pt x="119659" y="175259"/>
                  </a:lnTo>
                  <a:close/>
                </a:path>
                <a:path w="475615" h="544830">
                  <a:moveTo>
                    <a:pt x="371434" y="109220"/>
                  </a:moveTo>
                  <a:lnTo>
                    <a:pt x="251147" y="109220"/>
                  </a:lnTo>
                  <a:lnTo>
                    <a:pt x="284758" y="114300"/>
                  </a:lnTo>
                  <a:lnTo>
                    <a:pt x="316205" y="124459"/>
                  </a:lnTo>
                  <a:lnTo>
                    <a:pt x="345578" y="138429"/>
                  </a:lnTo>
                  <a:lnTo>
                    <a:pt x="372967" y="158750"/>
                  </a:lnTo>
                  <a:lnTo>
                    <a:pt x="372154" y="160020"/>
                  </a:lnTo>
                  <a:lnTo>
                    <a:pt x="373289" y="160020"/>
                  </a:lnTo>
                  <a:lnTo>
                    <a:pt x="363439" y="168909"/>
                  </a:lnTo>
                  <a:lnTo>
                    <a:pt x="362460" y="170179"/>
                  </a:lnTo>
                  <a:lnTo>
                    <a:pt x="360126" y="172720"/>
                  </a:lnTo>
                  <a:lnTo>
                    <a:pt x="359482" y="175259"/>
                  </a:lnTo>
                  <a:lnTo>
                    <a:pt x="359585" y="176529"/>
                  </a:lnTo>
                  <a:lnTo>
                    <a:pt x="359945" y="177800"/>
                  </a:lnTo>
                  <a:lnTo>
                    <a:pt x="360861" y="179070"/>
                  </a:lnTo>
                  <a:lnTo>
                    <a:pt x="364148" y="182879"/>
                  </a:lnTo>
                  <a:lnTo>
                    <a:pt x="365979" y="184150"/>
                  </a:lnTo>
                  <a:lnTo>
                    <a:pt x="371575" y="189229"/>
                  </a:lnTo>
                  <a:lnTo>
                    <a:pt x="375455" y="189229"/>
                  </a:lnTo>
                  <a:lnTo>
                    <a:pt x="381050" y="184150"/>
                  </a:lnTo>
                  <a:lnTo>
                    <a:pt x="386181" y="179070"/>
                  </a:lnTo>
                  <a:lnTo>
                    <a:pt x="389778" y="175259"/>
                  </a:lnTo>
                  <a:lnTo>
                    <a:pt x="438807" y="175259"/>
                  </a:lnTo>
                  <a:lnTo>
                    <a:pt x="426882" y="157479"/>
                  </a:lnTo>
                  <a:lnTo>
                    <a:pt x="444235" y="139700"/>
                  </a:lnTo>
                  <a:lnTo>
                    <a:pt x="467721" y="139700"/>
                  </a:lnTo>
                  <a:lnTo>
                    <a:pt x="471439" y="135889"/>
                  </a:lnTo>
                  <a:lnTo>
                    <a:pt x="471258" y="130809"/>
                  </a:lnTo>
                  <a:lnTo>
                    <a:pt x="400003" y="130809"/>
                  </a:lnTo>
                  <a:lnTo>
                    <a:pt x="386128" y="119379"/>
                  </a:lnTo>
                  <a:lnTo>
                    <a:pt x="371434" y="109220"/>
                  </a:lnTo>
                  <a:close/>
                </a:path>
                <a:path w="475615" h="544830">
                  <a:moveTo>
                    <a:pt x="467721" y="139700"/>
                  </a:moveTo>
                  <a:lnTo>
                    <a:pt x="444235" y="139700"/>
                  </a:lnTo>
                  <a:lnTo>
                    <a:pt x="444533" y="140970"/>
                  </a:lnTo>
                  <a:lnTo>
                    <a:pt x="444931" y="140970"/>
                  </a:lnTo>
                  <a:lnTo>
                    <a:pt x="451636" y="147320"/>
                  </a:lnTo>
                  <a:lnTo>
                    <a:pt x="460287" y="147320"/>
                  </a:lnTo>
                  <a:lnTo>
                    <a:pt x="467721" y="139700"/>
                  </a:lnTo>
                  <a:close/>
                </a:path>
                <a:path w="475615" h="544830">
                  <a:moveTo>
                    <a:pt x="251147" y="109220"/>
                  </a:moveTo>
                  <a:lnTo>
                    <a:pt x="227232" y="109220"/>
                  </a:lnTo>
                  <a:lnTo>
                    <a:pt x="227246" y="129539"/>
                  </a:lnTo>
                  <a:lnTo>
                    <a:pt x="229541" y="132079"/>
                  </a:lnTo>
                  <a:lnTo>
                    <a:pt x="248196" y="132079"/>
                  </a:lnTo>
                  <a:lnTo>
                    <a:pt x="251006" y="129539"/>
                  </a:lnTo>
                  <a:lnTo>
                    <a:pt x="251124" y="124459"/>
                  </a:lnTo>
                  <a:lnTo>
                    <a:pt x="251147" y="109220"/>
                  </a:lnTo>
                  <a:close/>
                </a:path>
                <a:path w="475615" h="544830">
                  <a:moveTo>
                    <a:pt x="426186" y="83820"/>
                  </a:moveTo>
                  <a:lnTo>
                    <a:pt x="417459" y="83820"/>
                  </a:lnTo>
                  <a:lnTo>
                    <a:pt x="406474" y="93979"/>
                  </a:lnTo>
                  <a:lnTo>
                    <a:pt x="406565" y="102870"/>
                  </a:lnTo>
                  <a:lnTo>
                    <a:pt x="413951" y="110489"/>
                  </a:lnTo>
                  <a:lnTo>
                    <a:pt x="415757" y="111759"/>
                  </a:lnTo>
                  <a:lnTo>
                    <a:pt x="417264" y="113029"/>
                  </a:lnTo>
                  <a:lnTo>
                    <a:pt x="400003" y="130809"/>
                  </a:lnTo>
                  <a:lnTo>
                    <a:pt x="471258" y="130809"/>
                  </a:lnTo>
                  <a:lnTo>
                    <a:pt x="471167" y="128270"/>
                  </a:lnTo>
                  <a:lnTo>
                    <a:pt x="448590" y="105409"/>
                  </a:lnTo>
                  <a:lnTo>
                    <a:pt x="440305" y="97789"/>
                  </a:lnTo>
                  <a:lnTo>
                    <a:pt x="426186" y="83820"/>
                  </a:lnTo>
                  <a:close/>
                </a:path>
                <a:path w="475615" h="544830">
                  <a:moveTo>
                    <a:pt x="286094" y="0"/>
                  </a:moveTo>
                  <a:lnTo>
                    <a:pt x="195995" y="0"/>
                  </a:lnTo>
                  <a:lnTo>
                    <a:pt x="188132" y="2539"/>
                  </a:lnTo>
                  <a:lnTo>
                    <a:pt x="181768" y="7620"/>
                  </a:lnTo>
                  <a:lnTo>
                    <a:pt x="177502" y="13970"/>
                  </a:lnTo>
                  <a:lnTo>
                    <a:pt x="175934" y="21589"/>
                  </a:lnTo>
                  <a:lnTo>
                    <a:pt x="177449" y="30479"/>
                  </a:lnTo>
                  <a:lnTo>
                    <a:pt x="181636" y="36829"/>
                  </a:lnTo>
                  <a:lnTo>
                    <a:pt x="187896" y="41909"/>
                  </a:lnTo>
                  <a:lnTo>
                    <a:pt x="195633" y="44450"/>
                  </a:lnTo>
                  <a:lnTo>
                    <a:pt x="278711" y="44450"/>
                  </a:lnTo>
                  <a:lnTo>
                    <a:pt x="289852" y="41909"/>
                  </a:lnTo>
                  <a:lnTo>
                    <a:pt x="297988" y="35559"/>
                  </a:lnTo>
                  <a:lnTo>
                    <a:pt x="302146" y="26670"/>
                  </a:lnTo>
                  <a:lnTo>
                    <a:pt x="301350" y="15239"/>
                  </a:lnTo>
                  <a:lnTo>
                    <a:pt x="297987" y="8889"/>
                  </a:lnTo>
                  <a:lnTo>
                    <a:pt x="292801" y="3809"/>
                  </a:lnTo>
                  <a:lnTo>
                    <a:pt x="286094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356306" y="175120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5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70756" y="1843833"/>
            <a:ext cx="7731919" cy="43284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sz="1600" spc="-5" dirty="0">
                <a:solidFill>
                  <a:srgbClr val="222222"/>
                </a:solidFill>
                <a:cs typeface="Source Sans Pro Light"/>
              </a:rPr>
              <a:t>Speak about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Earth’s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interior properties,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it is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important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to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say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that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because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its 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temperature,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Earth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whole is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body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stored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heat,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which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radiates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into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space.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This  is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result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three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factors: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first, because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the conserved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heat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from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planet’s 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creation,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second, frictional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heating,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caused by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sinking of the denser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core material to 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center</a:t>
            </a:r>
            <a:br>
              <a:rPr lang="cs-CZ" sz="1600" spc="-10" dirty="0">
                <a:solidFill>
                  <a:srgbClr val="222222"/>
                </a:solidFill>
                <a:cs typeface="Source Sans Pro Light"/>
              </a:rPr>
            </a:b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finally,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heat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caused by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decay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radioactive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elements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that are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present  there.</a:t>
            </a:r>
            <a:endParaRPr sz="1600" dirty="0">
              <a:cs typeface="Source Sans Pro Light"/>
            </a:endParaRPr>
          </a:p>
          <a:p>
            <a:pPr algn="just">
              <a:lnSpc>
                <a:spcPct val="100000"/>
              </a:lnSpc>
            </a:pPr>
            <a:endParaRPr sz="1600" dirty="0">
              <a:cs typeface="Times New Roman"/>
            </a:endParaRPr>
          </a:p>
          <a:p>
            <a:pPr marL="12700" marR="5080" algn="just">
              <a:lnSpc>
                <a:spcPct val="104200"/>
              </a:lnSpc>
              <a:spcBef>
                <a:spcPts val="5"/>
              </a:spcBef>
            </a:pP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temperature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decreases as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we move further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away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from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Earth’s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core.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Finally,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surface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planet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or so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called crust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cooled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down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to temperatures favourable to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presence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life forms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that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live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there. However,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comparison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with the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rest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the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planet </a:t>
            </a:r>
            <a:r>
              <a:rPr sz="1600" spc="-20" dirty="0">
                <a:solidFill>
                  <a:srgbClr val="222222"/>
                </a:solidFill>
                <a:cs typeface="Source Sans Pro Light"/>
              </a:rPr>
              <a:t>it’s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just a </a:t>
            </a:r>
            <a:r>
              <a:rPr sz="1600" spc="10" dirty="0">
                <a:solidFill>
                  <a:srgbClr val="222222"/>
                </a:solidFill>
                <a:cs typeface="Source Sans Pro Light"/>
              </a:rPr>
              <a:t>very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thin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layer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rocks.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But it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interacts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fundamentally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with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layer 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which lies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beneath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5" dirty="0">
                <a:solidFill>
                  <a:srgbClr val="222222"/>
                </a:solidFill>
                <a:cs typeface="Source Sans Pro Light"/>
              </a:rPr>
              <a:t>it,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so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called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upper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mantle, namely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with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its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superior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part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called  asthenosphere.</a:t>
            </a:r>
            <a:endParaRPr sz="1600" dirty="0">
              <a:cs typeface="Source Sans Pro Light"/>
            </a:endParaRPr>
          </a:p>
          <a:p>
            <a:pPr algn="just">
              <a:lnSpc>
                <a:spcPct val="100000"/>
              </a:lnSpc>
            </a:pPr>
            <a:endParaRPr sz="1600" dirty="0">
              <a:cs typeface="Times New Roman"/>
            </a:endParaRPr>
          </a:p>
          <a:p>
            <a:pPr marL="12700" marR="5080" algn="just">
              <a:lnSpc>
                <a:spcPct val="104200"/>
              </a:lnSpc>
            </a:pP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asthenosphere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highly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viscous and deforming. </a:t>
            </a:r>
            <a:r>
              <a:rPr sz="1600" spc="15" dirty="0">
                <a:solidFill>
                  <a:srgbClr val="222222"/>
                </a:solidFill>
                <a:cs typeface="Source Sans Pro Light"/>
              </a:rPr>
              <a:t>As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was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said,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it lies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just beneath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lithosphere and there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lot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heat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pressure,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so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rocks there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are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less dense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than 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those in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lithosphere.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With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little bit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exaggeration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could say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that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lithosphere 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floats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on </a:t>
            </a:r>
            <a:r>
              <a:rPr sz="1600" spc="5" dirty="0">
                <a:solidFill>
                  <a:srgbClr val="222222"/>
                </a:solidFill>
                <a:cs typeface="Source Sans Pro Light"/>
              </a:rPr>
              <a:t>it.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You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can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find this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layer also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the </a:t>
            </a:r>
            <a:r>
              <a:rPr sz="1600" b="1" spc="-10" dirty="0">
                <a:solidFill>
                  <a:srgbClr val="222222"/>
                </a:solidFill>
                <a:cs typeface="Source Sans Pro"/>
              </a:rPr>
              <a:t>“Structure </a:t>
            </a:r>
            <a:r>
              <a:rPr sz="1600" b="1" dirty="0">
                <a:solidFill>
                  <a:srgbClr val="222222"/>
                </a:solidFill>
                <a:cs typeface="Source Sans Pro"/>
              </a:rPr>
              <a:t>of the </a:t>
            </a:r>
            <a:r>
              <a:rPr sz="1600" b="1" spc="-5" dirty="0">
                <a:solidFill>
                  <a:srgbClr val="222222"/>
                </a:solidFill>
                <a:cs typeface="Source Sans Pro"/>
              </a:rPr>
              <a:t>Earth“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interactive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model</a:t>
            </a:r>
            <a:br>
              <a:rPr lang="cs-CZ" sz="1600" dirty="0">
                <a:solidFill>
                  <a:srgbClr val="222222"/>
                </a:solidFill>
                <a:cs typeface="Source Sans Pro Light"/>
              </a:rPr>
            </a:b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highlight it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by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clicking on</a:t>
            </a:r>
            <a:r>
              <a:rPr sz="1600" spc="5" dirty="0">
                <a:solidFill>
                  <a:srgbClr val="222222"/>
                </a:solidFill>
                <a:cs typeface="Source Sans Pro Light"/>
              </a:rPr>
              <a:t>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it!</a:t>
            </a:r>
            <a:endParaRPr sz="1600" dirty="0">
              <a:cs typeface="Source Sans Pro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AFF4DE-279C-4CDB-A1A3-AC94AFC51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14693CE-E32C-4C3D-B07E-A734A890A3D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92667391"/>
                  </p:ext>
                </p:extLst>
              </p:nvPr>
            </p:nvGraphicFramePr>
            <p:xfrm>
              <a:off x="6591673" y="663090"/>
              <a:ext cx="10746017" cy="86878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746017" cy="8687814"/>
                    </a:xfrm>
                    <a:prstGeom prst="rect">
                      <a:avLst/>
                    </a:prstGeom>
                  </am3d:spPr>
                  <am3d:camera>
                    <am3d:pos x="-12325947" y="109219" z="57634084"/>
                    <am3d:up dx="0" dy="36000000" dz="0"/>
                    <am3d:lookAt x="-12325947" y="109219" z="0"/>
                    <am3d:perspective fov="1298044"/>
                  </am3d:camera>
                  <am3d:trans>
                    <am3d:meterPerModelUnit n="2202" d="1000000"/>
                    <am3d:preTrans dx="-13253050" dy="-505013" dz="-6605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0572574" ay="-1497027" az="-10703947"/>
                    <am3d:postTrans dx="-7865112" dy="251398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14693CE-E32C-4C3D-B07E-A734A890A3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1673" y="663090"/>
                <a:ext cx="10746017" cy="868781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CA8098C-1835-4E68-9A84-8A286C0A2468}"/>
              </a:ext>
            </a:extLst>
          </p:cNvPr>
          <p:cNvSpPr/>
          <p:nvPr/>
        </p:nvSpPr>
        <p:spPr>
          <a:xfrm>
            <a:off x="9962356" y="9320386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35A6BDDE-FC44-4E39-8D51-B60B34A6A018}"/>
              </a:ext>
            </a:extLst>
          </p:cNvPr>
          <p:cNvSpPr/>
          <p:nvPr/>
        </p:nvSpPr>
        <p:spPr>
          <a:xfrm>
            <a:off x="0" y="556300"/>
            <a:ext cx="4780756" cy="828000"/>
          </a:xfrm>
          <a:custGeom>
            <a:avLst/>
            <a:gdLst/>
            <a:ahLst/>
            <a:cxnLst/>
            <a:rect l="l" t="t" r="r" b="b"/>
            <a:pathLst>
              <a:path w="2929255" h="437514">
                <a:moveTo>
                  <a:pt x="2710340" y="0"/>
                </a:moveTo>
                <a:lnTo>
                  <a:pt x="0" y="0"/>
                </a:lnTo>
                <a:lnTo>
                  <a:pt x="0" y="437154"/>
                </a:lnTo>
                <a:lnTo>
                  <a:pt x="2710340" y="437154"/>
                </a:lnTo>
                <a:lnTo>
                  <a:pt x="2760457" y="431381"/>
                </a:lnTo>
                <a:lnTo>
                  <a:pt x="2806464" y="414937"/>
                </a:lnTo>
                <a:lnTo>
                  <a:pt x="2847048" y="389135"/>
                </a:lnTo>
                <a:lnTo>
                  <a:pt x="2880897" y="355286"/>
                </a:lnTo>
                <a:lnTo>
                  <a:pt x="2906699" y="314702"/>
                </a:lnTo>
                <a:lnTo>
                  <a:pt x="2923143" y="268695"/>
                </a:lnTo>
                <a:lnTo>
                  <a:pt x="2928915" y="218577"/>
                </a:lnTo>
                <a:lnTo>
                  <a:pt x="2923143" y="168459"/>
                </a:lnTo>
                <a:lnTo>
                  <a:pt x="2906699" y="122452"/>
                </a:lnTo>
                <a:lnTo>
                  <a:pt x="2880897" y="81868"/>
                </a:lnTo>
                <a:lnTo>
                  <a:pt x="2847048" y="48019"/>
                </a:lnTo>
                <a:lnTo>
                  <a:pt x="2806464" y="22216"/>
                </a:lnTo>
                <a:lnTo>
                  <a:pt x="2760457" y="5772"/>
                </a:lnTo>
                <a:lnTo>
                  <a:pt x="2710340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71550" y="1917700"/>
            <a:ext cx="7654925" cy="523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6100"/>
              </a:lnSpc>
              <a:spcBef>
                <a:spcPts val="100"/>
              </a:spcBef>
            </a:pPr>
            <a:r>
              <a:rPr lang="cs-CZ" sz="1600" i="1" dirty="0" err="1">
                <a:solidFill>
                  <a:srgbClr val="222222"/>
                </a:solidFill>
                <a:cs typeface="Source Sans Pro Light"/>
              </a:rPr>
              <a:t>No</a:t>
            </a:r>
            <a:r>
              <a:rPr lang="cs-CZ" sz="1600" i="1" spc="-15" dirty="0" err="1">
                <a:solidFill>
                  <a:srgbClr val="222222"/>
                </a:solidFill>
                <a:cs typeface="Source Sans Pro Light"/>
              </a:rPr>
              <a:t>t</a:t>
            </a:r>
            <a:r>
              <a:rPr lang="cs-CZ" sz="1600" i="1" dirty="0" err="1">
                <a:solidFill>
                  <a:srgbClr val="222222"/>
                </a:solidFill>
                <a:cs typeface="Source Sans Pro Light"/>
              </a:rPr>
              <a:t>e</a:t>
            </a:r>
            <a:r>
              <a:rPr lang="cs-CZ" sz="1600" i="1" dirty="0">
                <a:solidFill>
                  <a:srgbClr val="222222"/>
                </a:solidFill>
                <a:cs typeface="Source Sans Pro Light"/>
              </a:rPr>
              <a:t>:</a:t>
            </a:r>
            <a:r>
              <a:rPr lang="cs-CZ" sz="1600" dirty="0">
                <a:cs typeface="Source Sans Pro Light"/>
              </a:rPr>
              <a:t> </a:t>
            </a:r>
            <a:r>
              <a:rPr lang="cs-CZ" sz="1600" i="1" spc="-5" dirty="0">
                <a:solidFill>
                  <a:srgbClr val="222222"/>
                </a:solidFill>
                <a:cs typeface="Source Sans Pro Light"/>
              </a:rPr>
              <a:t>f</a:t>
            </a:r>
            <a:r>
              <a:rPr sz="1600" i="1" spc="-5" dirty="0">
                <a:solidFill>
                  <a:srgbClr val="222222"/>
                </a:solidFill>
                <a:cs typeface="Source Sans Pro Light"/>
              </a:rPr>
              <a:t>or more </a:t>
            </a:r>
            <a:r>
              <a:rPr sz="1600" i="1" dirty="0">
                <a:solidFill>
                  <a:srgbClr val="222222"/>
                </a:solidFill>
                <a:cs typeface="Source Sans Pro Light"/>
              </a:rPr>
              <a:t>activities </a:t>
            </a:r>
            <a:r>
              <a:rPr sz="1600" i="1" spc="-5" dirty="0">
                <a:solidFill>
                  <a:srgbClr val="222222"/>
                </a:solidFill>
                <a:cs typeface="Source Sans Pro Light"/>
              </a:rPr>
              <a:t>related </a:t>
            </a:r>
            <a:r>
              <a:rPr sz="1600" i="1" spc="-10" dirty="0">
                <a:solidFill>
                  <a:srgbClr val="222222"/>
                </a:solidFill>
                <a:cs typeface="Source Sans Pro Light"/>
              </a:rPr>
              <a:t>to </a:t>
            </a:r>
            <a:r>
              <a:rPr sz="1600" i="1" dirty="0">
                <a:solidFill>
                  <a:srgbClr val="222222"/>
                </a:solidFill>
                <a:cs typeface="Source Sans Pro Light"/>
              </a:rPr>
              <a:t>this </a:t>
            </a:r>
            <a:r>
              <a:rPr sz="1600" i="1" spc="-5" dirty="0">
                <a:solidFill>
                  <a:srgbClr val="222222"/>
                </a:solidFill>
                <a:cs typeface="Source Sans Pro Light"/>
              </a:rPr>
              <a:t>topic, </a:t>
            </a:r>
            <a:r>
              <a:rPr sz="1600" i="1" dirty="0">
                <a:solidFill>
                  <a:srgbClr val="222222"/>
                </a:solidFill>
                <a:cs typeface="Source Sans Pro Light"/>
              </a:rPr>
              <a:t>see lesson plan </a:t>
            </a:r>
            <a:r>
              <a:rPr sz="1600" i="1" spc="-5" dirty="0">
                <a:solidFill>
                  <a:srgbClr val="222222"/>
                </a:solidFill>
                <a:cs typeface="Source Sans Pro Light"/>
              </a:rPr>
              <a:t>“Plate tectonics” </a:t>
            </a:r>
            <a:r>
              <a:rPr sz="1600" i="1" dirty="0">
                <a:solidFill>
                  <a:srgbClr val="222222"/>
                </a:solidFill>
                <a:cs typeface="Source Sans Pro Light"/>
              </a:rPr>
              <a:t>in our </a:t>
            </a:r>
            <a:r>
              <a:rPr sz="1600" i="1" spc="-5" dirty="0">
                <a:solidFill>
                  <a:srgbClr val="222222"/>
                </a:solidFill>
                <a:cs typeface="Source Sans Pro Light"/>
              </a:rPr>
              <a:t>Lifeliqe </a:t>
            </a:r>
            <a:r>
              <a:rPr sz="1600" i="1" dirty="0">
                <a:solidFill>
                  <a:srgbClr val="222222"/>
                </a:solidFill>
                <a:cs typeface="Source Sans Pro Light"/>
              </a:rPr>
              <a:t>app  </a:t>
            </a:r>
            <a:r>
              <a:rPr sz="1600" i="1" spc="-10" dirty="0">
                <a:solidFill>
                  <a:srgbClr val="222222"/>
                </a:solidFill>
                <a:cs typeface="Source Sans Pro Light"/>
              </a:rPr>
              <a:t>Creator.</a:t>
            </a:r>
            <a:endParaRPr sz="1600" dirty="0">
              <a:cs typeface="Source Sans Pr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550" y="2473960"/>
            <a:ext cx="7654925" cy="10189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sz="1600" dirty="0">
                <a:solidFill>
                  <a:srgbClr val="222222"/>
                </a:solidFill>
                <a:cs typeface="Source Sans Pro Light"/>
              </a:rPr>
              <a:t>All the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Earth’s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surface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covered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by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lithosphere,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which is divided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into respective 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tectonic plates.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These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plates “float”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above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asthenosphere and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each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one of them  move in</a:t>
            </a:r>
            <a:br>
              <a:rPr lang="cs-CZ" sz="1600" dirty="0">
                <a:solidFill>
                  <a:srgbClr val="222222"/>
                </a:solidFill>
                <a:cs typeface="Source Sans Pro Light"/>
              </a:rPr>
            </a:br>
            <a:r>
              <a:rPr sz="1600" spc="-10" dirty="0">
                <a:solidFill>
                  <a:srgbClr val="222222"/>
                </a:solidFill>
                <a:cs typeface="Source Sans Pro Light"/>
              </a:rPr>
              <a:t>a certain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direction.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Show your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students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how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lithosphere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divided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into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particular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plates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on the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plate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tectonics</a:t>
            </a:r>
            <a:r>
              <a:rPr sz="1600" spc="20" dirty="0">
                <a:solidFill>
                  <a:srgbClr val="222222"/>
                </a:solidFill>
                <a:cs typeface="Source Sans Pro Light"/>
              </a:rPr>
              <a:t>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map!</a:t>
            </a:r>
            <a:endParaRPr sz="1600" dirty="0">
              <a:cs typeface="Source Sans Pro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956" y="748445"/>
            <a:ext cx="3276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cs typeface="Source Sans Pro Light"/>
              </a:rPr>
              <a:t>4. </a:t>
            </a:r>
            <a:r>
              <a:rPr sz="2800" spc="-15" dirty="0">
                <a:solidFill>
                  <a:srgbClr val="FFFFFF"/>
                </a:solidFill>
                <a:cs typeface="Source Sans Pro Light"/>
              </a:rPr>
              <a:t>Plate</a:t>
            </a:r>
            <a:r>
              <a:rPr sz="2800" spc="-4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10" dirty="0">
                <a:solidFill>
                  <a:srgbClr val="FFFFFF"/>
                </a:solidFill>
                <a:cs typeface="Source Sans Pro Light"/>
              </a:rPr>
              <a:t>tectonics</a:t>
            </a:r>
            <a:endParaRPr sz="2800" dirty="0">
              <a:cs typeface="Source Sans Pro 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BF6CB6-90E5-4A10-B182-0D4391FB14A8}"/>
              </a:ext>
            </a:extLst>
          </p:cNvPr>
          <p:cNvGrpSpPr/>
          <p:nvPr/>
        </p:nvGrpSpPr>
        <p:grpSpPr>
          <a:xfrm>
            <a:off x="8156575" y="698500"/>
            <a:ext cx="469900" cy="541020"/>
            <a:chOff x="12267581" y="683761"/>
            <a:chExt cx="469900" cy="541020"/>
          </a:xfrm>
        </p:grpSpPr>
        <p:sp>
          <p:nvSpPr>
            <p:cNvPr id="12" name="object 12"/>
            <p:cNvSpPr/>
            <p:nvPr/>
          </p:nvSpPr>
          <p:spPr>
            <a:xfrm>
              <a:off x="12267581" y="683761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506" y="40640"/>
                  </a:moveTo>
                  <a:lnTo>
                    <a:pt x="200524" y="40640"/>
                  </a:lnTo>
                  <a:lnTo>
                    <a:pt x="204754" y="41910"/>
                  </a:lnTo>
                  <a:lnTo>
                    <a:pt x="204754" y="68579"/>
                  </a:lnTo>
                  <a:lnTo>
                    <a:pt x="202845" y="68579"/>
                  </a:lnTo>
                  <a:lnTo>
                    <a:pt x="195653" y="69850"/>
                  </a:lnTo>
                  <a:lnTo>
                    <a:pt x="154676" y="80010"/>
                  </a:lnTo>
                  <a:lnTo>
                    <a:pt x="102999" y="106679"/>
                  </a:lnTo>
                  <a:lnTo>
                    <a:pt x="63708" y="140970"/>
                  </a:lnTo>
                  <a:lnTo>
                    <a:pt x="36740" y="175260"/>
                  </a:lnTo>
                  <a:lnTo>
                    <a:pt x="16325" y="215900"/>
                  </a:lnTo>
                  <a:lnTo>
                    <a:pt x="3849" y="260350"/>
                  </a:lnTo>
                  <a:lnTo>
                    <a:pt x="0" y="308610"/>
                  </a:lnTo>
                  <a:lnTo>
                    <a:pt x="108" y="316229"/>
                  </a:lnTo>
                  <a:lnTo>
                    <a:pt x="12339" y="381000"/>
                  </a:lnTo>
                  <a:lnTo>
                    <a:pt x="40557" y="438150"/>
                  </a:lnTo>
                  <a:lnTo>
                    <a:pt x="94974" y="495300"/>
                  </a:lnTo>
                  <a:lnTo>
                    <a:pt x="133206" y="518160"/>
                  </a:lnTo>
                  <a:lnTo>
                    <a:pt x="175287" y="533400"/>
                  </a:lnTo>
                  <a:lnTo>
                    <a:pt x="221161" y="541020"/>
                  </a:lnTo>
                  <a:lnTo>
                    <a:pt x="253673" y="541020"/>
                  </a:lnTo>
                  <a:lnTo>
                    <a:pt x="285884" y="535940"/>
                  </a:lnTo>
                  <a:lnTo>
                    <a:pt x="314319" y="527050"/>
                  </a:lnTo>
                  <a:lnTo>
                    <a:pt x="340881" y="515620"/>
                  </a:lnTo>
                  <a:lnTo>
                    <a:pt x="365552" y="501650"/>
                  </a:lnTo>
                  <a:lnTo>
                    <a:pt x="214605" y="501650"/>
                  </a:lnTo>
                  <a:lnTo>
                    <a:pt x="197950" y="499110"/>
                  </a:lnTo>
                  <a:lnTo>
                    <a:pt x="189804" y="496570"/>
                  </a:lnTo>
                  <a:lnTo>
                    <a:pt x="186928" y="496570"/>
                  </a:lnTo>
                  <a:lnTo>
                    <a:pt x="180665" y="495300"/>
                  </a:lnTo>
                  <a:lnTo>
                    <a:pt x="176296" y="494029"/>
                  </a:lnTo>
                  <a:lnTo>
                    <a:pt x="171739" y="491490"/>
                  </a:lnTo>
                  <a:lnTo>
                    <a:pt x="167246" y="490220"/>
                  </a:lnTo>
                  <a:lnTo>
                    <a:pt x="159601" y="487679"/>
                  </a:lnTo>
                  <a:lnTo>
                    <a:pt x="155935" y="486410"/>
                  </a:lnTo>
                  <a:lnTo>
                    <a:pt x="151843" y="483870"/>
                  </a:lnTo>
                  <a:lnTo>
                    <a:pt x="148466" y="482600"/>
                  </a:lnTo>
                  <a:lnTo>
                    <a:pt x="146457" y="481329"/>
                  </a:lnTo>
                  <a:lnTo>
                    <a:pt x="138826" y="477520"/>
                  </a:lnTo>
                  <a:lnTo>
                    <a:pt x="133314" y="473710"/>
                  </a:lnTo>
                  <a:lnTo>
                    <a:pt x="127917" y="471170"/>
                  </a:lnTo>
                  <a:lnTo>
                    <a:pt x="127955" y="469900"/>
                  </a:lnTo>
                  <a:lnTo>
                    <a:pt x="122908" y="467360"/>
                  </a:lnTo>
                  <a:lnTo>
                    <a:pt x="120284" y="464820"/>
                  </a:lnTo>
                  <a:lnTo>
                    <a:pt x="119594" y="464820"/>
                  </a:lnTo>
                  <a:lnTo>
                    <a:pt x="118765" y="463550"/>
                  </a:lnTo>
                  <a:lnTo>
                    <a:pt x="112175" y="458470"/>
                  </a:lnTo>
                  <a:lnTo>
                    <a:pt x="104128" y="452120"/>
                  </a:lnTo>
                  <a:lnTo>
                    <a:pt x="103915" y="452120"/>
                  </a:lnTo>
                  <a:lnTo>
                    <a:pt x="118138" y="438150"/>
                  </a:lnTo>
                  <a:lnTo>
                    <a:pt x="118163" y="435610"/>
                  </a:lnTo>
                  <a:lnTo>
                    <a:pt x="87509" y="435610"/>
                  </a:lnTo>
                  <a:lnTo>
                    <a:pt x="84810" y="431800"/>
                  </a:lnTo>
                  <a:lnTo>
                    <a:pt x="82274" y="429260"/>
                  </a:lnTo>
                  <a:lnTo>
                    <a:pt x="79801" y="425450"/>
                  </a:lnTo>
                  <a:lnTo>
                    <a:pt x="63386" y="401320"/>
                  </a:lnTo>
                  <a:lnTo>
                    <a:pt x="51081" y="374650"/>
                  </a:lnTo>
                  <a:lnTo>
                    <a:pt x="42856" y="345440"/>
                  </a:lnTo>
                  <a:lnTo>
                    <a:pt x="38677" y="314960"/>
                  </a:lnTo>
                  <a:lnTo>
                    <a:pt x="56817" y="314960"/>
                  </a:lnTo>
                  <a:lnTo>
                    <a:pt x="58084" y="313690"/>
                  </a:lnTo>
                  <a:lnTo>
                    <a:pt x="60193" y="313690"/>
                  </a:lnTo>
                  <a:lnTo>
                    <a:pt x="61223" y="311150"/>
                  </a:lnTo>
                  <a:lnTo>
                    <a:pt x="61235" y="294640"/>
                  </a:lnTo>
                  <a:lnTo>
                    <a:pt x="58637" y="292100"/>
                  </a:lnTo>
                  <a:lnTo>
                    <a:pt x="38714" y="292100"/>
                  </a:lnTo>
                  <a:lnTo>
                    <a:pt x="39279" y="287020"/>
                  </a:lnTo>
                  <a:lnTo>
                    <a:pt x="46699" y="247650"/>
                  </a:lnTo>
                  <a:lnTo>
                    <a:pt x="47213" y="245110"/>
                  </a:lnTo>
                  <a:lnTo>
                    <a:pt x="47816" y="243840"/>
                  </a:lnTo>
                  <a:lnTo>
                    <a:pt x="48380" y="241300"/>
                  </a:lnTo>
                  <a:lnTo>
                    <a:pt x="51042" y="241300"/>
                  </a:lnTo>
                  <a:lnTo>
                    <a:pt x="51934" y="238760"/>
                  </a:lnTo>
                  <a:lnTo>
                    <a:pt x="51155" y="233679"/>
                  </a:lnTo>
                  <a:lnTo>
                    <a:pt x="51983" y="231140"/>
                  </a:lnTo>
                  <a:lnTo>
                    <a:pt x="52787" y="229870"/>
                  </a:lnTo>
                  <a:lnTo>
                    <a:pt x="53716" y="227329"/>
                  </a:lnTo>
                  <a:lnTo>
                    <a:pt x="58709" y="215900"/>
                  </a:lnTo>
                  <a:lnTo>
                    <a:pt x="64337" y="205740"/>
                  </a:lnTo>
                  <a:lnTo>
                    <a:pt x="70627" y="194310"/>
                  </a:lnTo>
                  <a:lnTo>
                    <a:pt x="77666" y="185420"/>
                  </a:lnTo>
                  <a:lnTo>
                    <a:pt x="79638" y="182879"/>
                  </a:lnTo>
                  <a:lnTo>
                    <a:pt x="81986" y="179070"/>
                  </a:lnTo>
                  <a:lnTo>
                    <a:pt x="83592" y="177800"/>
                  </a:lnTo>
                  <a:lnTo>
                    <a:pt x="85248" y="175260"/>
                  </a:lnTo>
                  <a:lnTo>
                    <a:pt x="88036" y="171450"/>
                  </a:lnTo>
                  <a:lnTo>
                    <a:pt x="118376" y="171450"/>
                  </a:lnTo>
                  <a:lnTo>
                    <a:pt x="117134" y="168910"/>
                  </a:lnTo>
                  <a:lnTo>
                    <a:pt x="116795" y="167640"/>
                  </a:lnTo>
                  <a:lnTo>
                    <a:pt x="116343" y="167640"/>
                  </a:lnTo>
                  <a:lnTo>
                    <a:pt x="112200" y="162560"/>
                  </a:lnTo>
                  <a:lnTo>
                    <a:pt x="108548" y="158750"/>
                  </a:lnTo>
                  <a:lnTo>
                    <a:pt x="104568" y="154940"/>
                  </a:lnTo>
                  <a:lnTo>
                    <a:pt x="131154" y="134620"/>
                  </a:lnTo>
                  <a:lnTo>
                    <a:pt x="159699" y="120650"/>
                  </a:lnTo>
                  <a:lnTo>
                    <a:pt x="190333" y="110490"/>
                  </a:lnTo>
                  <a:lnTo>
                    <a:pt x="223118" y="105410"/>
                  </a:lnTo>
                  <a:lnTo>
                    <a:pt x="363526" y="105410"/>
                  </a:lnTo>
                  <a:lnTo>
                    <a:pt x="348441" y="95250"/>
                  </a:lnTo>
                  <a:lnTo>
                    <a:pt x="332594" y="87629"/>
                  </a:lnTo>
                  <a:lnTo>
                    <a:pt x="299336" y="74929"/>
                  </a:lnTo>
                  <a:lnTo>
                    <a:pt x="282116" y="71120"/>
                  </a:lnTo>
                  <a:lnTo>
                    <a:pt x="264506" y="68579"/>
                  </a:lnTo>
                  <a:lnTo>
                    <a:pt x="264506" y="40640"/>
                  </a:lnTo>
                  <a:close/>
                </a:path>
                <a:path w="469900" h="541019">
                  <a:moveTo>
                    <a:pt x="235007" y="478790"/>
                  </a:moveTo>
                  <a:lnTo>
                    <a:pt x="228114" y="478790"/>
                  </a:lnTo>
                  <a:lnTo>
                    <a:pt x="226258" y="480060"/>
                  </a:lnTo>
                  <a:lnTo>
                    <a:pt x="224901" y="481329"/>
                  </a:lnTo>
                  <a:lnTo>
                    <a:pt x="223683" y="482600"/>
                  </a:lnTo>
                  <a:lnTo>
                    <a:pt x="223131" y="483870"/>
                  </a:lnTo>
                  <a:lnTo>
                    <a:pt x="223118" y="501650"/>
                  </a:lnTo>
                  <a:lnTo>
                    <a:pt x="245300" y="501650"/>
                  </a:lnTo>
                  <a:lnTo>
                    <a:pt x="245569" y="494029"/>
                  </a:lnTo>
                  <a:lnTo>
                    <a:pt x="245701" y="482600"/>
                  </a:lnTo>
                  <a:lnTo>
                    <a:pt x="243053" y="480060"/>
                  </a:lnTo>
                  <a:lnTo>
                    <a:pt x="235007" y="478790"/>
                  </a:lnTo>
                  <a:close/>
                </a:path>
                <a:path w="469900" h="541019">
                  <a:moveTo>
                    <a:pt x="367064" y="422910"/>
                  </a:moveTo>
                  <a:lnTo>
                    <a:pt x="363336" y="422910"/>
                  </a:lnTo>
                  <a:lnTo>
                    <a:pt x="356030" y="429260"/>
                  </a:lnTo>
                  <a:lnTo>
                    <a:pt x="352729" y="433070"/>
                  </a:lnTo>
                  <a:lnTo>
                    <a:pt x="351774" y="434340"/>
                  </a:lnTo>
                  <a:lnTo>
                    <a:pt x="351649" y="435610"/>
                  </a:lnTo>
                  <a:lnTo>
                    <a:pt x="351599" y="438150"/>
                  </a:lnTo>
                  <a:lnTo>
                    <a:pt x="352629" y="439420"/>
                  </a:lnTo>
                  <a:lnTo>
                    <a:pt x="364956" y="452120"/>
                  </a:lnTo>
                  <a:lnTo>
                    <a:pt x="364328" y="453390"/>
                  </a:lnTo>
                  <a:lnTo>
                    <a:pt x="337629" y="472440"/>
                  </a:lnTo>
                  <a:lnTo>
                    <a:pt x="308961" y="487679"/>
                  </a:lnTo>
                  <a:lnTo>
                    <a:pt x="278220" y="497840"/>
                  </a:lnTo>
                  <a:lnTo>
                    <a:pt x="245300" y="501650"/>
                  </a:lnTo>
                  <a:lnTo>
                    <a:pt x="365552" y="501650"/>
                  </a:lnTo>
                  <a:lnTo>
                    <a:pt x="388316" y="483870"/>
                  </a:lnTo>
                  <a:lnTo>
                    <a:pt x="389208" y="482600"/>
                  </a:lnTo>
                  <a:lnTo>
                    <a:pt x="390125" y="482600"/>
                  </a:lnTo>
                  <a:lnTo>
                    <a:pt x="391003" y="481329"/>
                  </a:lnTo>
                  <a:lnTo>
                    <a:pt x="400767" y="472440"/>
                  </a:lnTo>
                  <a:lnTo>
                    <a:pt x="409930" y="462279"/>
                  </a:lnTo>
                  <a:lnTo>
                    <a:pt x="418495" y="452120"/>
                  </a:lnTo>
                  <a:lnTo>
                    <a:pt x="426466" y="441960"/>
                  </a:lnTo>
                  <a:lnTo>
                    <a:pt x="426327" y="441960"/>
                  </a:lnTo>
                  <a:lnTo>
                    <a:pt x="429397" y="436879"/>
                  </a:lnTo>
                  <a:lnTo>
                    <a:pt x="380798" y="436879"/>
                  </a:lnTo>
                  <a:lnTo>
                    <a:pt x="377459" y="433070"/>
                  </a:lnTo>
                  <a:lnTo>
                    <a:pt x="374358" y="429260"/>
                  </a:lnTo>
                  <a:lnTo>
                    <a:pt x="367064" y="422910"/>
                  </a:lnTo>
                  <a:close/>
                </a:path>
                <a:path w="469900" h="541019">
                  <a:moveTo>
                    <a:pt x="454946" y="220979"/>
                  </a:moveTo>
                  <a:lnTo>
                    <a:pt x="413448" y="220979"/>
                  </a:lnTo>
                  <a:lnTo>
                    <a:pt x="414402" y="223520"/>
                  </a:lnTo>
                  <a:lnTo>
                    <a:pt x="416624" y="228600"/>
                  </a:lnTo>
                  <a:lnTo>
                    <a:pt x="417753" y="232410"/>
                  </a:lnTo>
                  <a:lnTo>
                    <a:pt x="418694" y="234950"/>
                  </a:lnTo>
                  <a:lnTo>
                    <a:pt x="420277" y="238760"/>
                  </a:lnTo>
                  <a:lnTo>
                    <a:pt x="420842" y="240029"/>
                  </a:lnTo>
                  <a:lnTo>
                    <a:pt x="422148" y="245110"/>
                  </a:lnTo>
                  <a:lnTo>
                    <a:pt x="423202" y="247650"/>
                  </a:lnTo>
                  <a:lnTo>
                    <a:pt x="423993" y="251460"/>
                  </a:lnTo>
                  <a:lnTo>
                    <a:pt x="424695" y="254000"/>
                  </a:lnTo>
                  <a:lnTo>
                    <a:pt x="425612" y="256540"/>
                  </a:lnTo>
                  <a:lnTo>
                    <a:pt x="426692" y="261620"/>
                  </a:lnTo>
                  <a:lnTo>
                    <a:pt x="426980" y="262890"/>
                  </a:lnTo>
                  <a:lnTo>
                    <a:pt x="427558" y="266700"/>
                  </a:lnTo>
                  <a:lnTo>
                    <a:pt x="428134" y="269240"/>
                  </a:lnTo>
                  <a:lnTo>
                    <a:pt x="429139" y="275590"/>
                  </a:lnTo>
                  <a:lnTo>
                    <a:pt x="429491" y="279400"/>
                  </a:lnTo>
                  <a:lnTo>
                    <a:pt x="431022" y="293370"/>
                  </a:lnTo>
                  <a:lnTo>
                    <a:pt x="411929" y="293370"/>
                  </a:lnTo>
                  <a:lnTo>
                    <a:pt x="409444" y="294640"/>
                  </a:lnTo>
                  <a:lnTo>
                    <a:pt x="408352" y="297179"/>
                  </a:lnTo>
                  <a:lnTo>
                    <a:pt x="408164" y="298450"/>
                  </a:lnTo>
                  <a:lnTo>
                    <a:pt x="408075" y="308610"/>
                  </a:lnTo>
                  <a:lnTo>
                    <a:pt x="408200" y="312420"/>
                  </a:lnTo>
                  <a:lnTo>
                    <a:pt x="410812" y="314960"/>
                  </a:lnTo>
                  <a:lnTo>
                    <a:pt x="430784" y="314960"/>
                  </a:lnTo>
                  <a:lnTo>
                    <a:pt x="430758" y="316229"/>
                  </a:lnTo>
                  <a:lnTo>
                    <a:pt x="425778" y="349250"/>
                  </a:lnTo>
                  <a:lnTo>
                    <a:pt x="415850" y="381000"/>
                  </a:lnTo>
                  <a:lnTo>
                    <a:pt x="400921" y="410210"/>
                  </a:lnTo>
                  <a:lnTo>
                    <a:pt x="380973" y="436879"/>
                  </a:lnTo>
                  <a:lnTo>
                    <a:pt x="429397" y="436879"/>
                  </a:lnTo>
                  <a:lnTo>
                    <a:pt x="443980" y="412750"/>
                  </a:lnTo>
                  <a:lnTo>
                    <a:pt x="457035" y="381000"/>
                  </a:lnTo>
                  <a:lnTo>
                    <a:pt x="465520" y="349250"/>
                  </a:lnTo>
                  <a:lnTo>
                    <a:pt x="469459" y="314960"/>
                  </a:lnTo>
                  <a:lnTo>
                    <a:pt x="469376" y="292100"/>
                  </a:lnTo>
                  <a:lnTo>
                    <a:pt x="468086" y="275590"/>
                  </a:lnTo>
                  <a:lnTo>
                    <a:pt x="465037" y="256540"/>
                  </a:lnTo>
                  <a:lnTo>
                    <a:pt x="460471" y="237490"/>
                  </a:lnTo>
                  <a:lnTo>
                    <a:pt x="456504" y="224790"/>
                  </a:lnTo>
                  <a:lnTo>
                    <a:pt x="454946" y="220979"/>
                  </a:lnTo>
                  <a:close/>
                </a:path>
                <a:path w="469900" h="541019">
                  <a:moveTo>
                    <a:pt x="106050" y="421640"/>
                  </a:moveTo>
                  <a:lnTo>
                    <a:pt x="103362" y="421640"/>
                  </a:lnTo>
                  <a:lnTo>
                    <a:pt x="100915" y="422910"/>
                  </a:lnTo>
                  <a:lnTo>
                    <a:pt x="99496" y="422910"/>
                  </a:lnTo>
                  <a:lnTo>
                    <a:pt x="95116" y="427990"/>
                  </a:lnTo>
                  <a:lnTo>
                    <a:pt x="91488" y="431800"/>
                  </a:lnTo>
                  <a:lnTo>
                    <a:pt x="87710" y="435610"/>
                  </a:lnTo>
                  <a:lnTo>
                    <a:pt x="118163" y="435610"/>
                  </a:lnTo>
                  <a:lnTo>
                    <a:pt x="118176" y="434340"/>
                  </a:lnTo>
                  <a:lnTo>
                    <a:pt x="111949" y="427990"/>
                  </a:lnTo>
                  <a:lnTo>
                    <a:pt x="110129" y="426720"/>
                  </a:lnTo>
                  <a:lnTo>
                    <a:pt x="106050" y="421640"/>
                  </a:lnTo>
                  <a:close/>
                </a:path>
                <a:path w="469900" h="541019">
                  <a:moveTo>
                    <a:pt x="429126" y="171450"/>
                  </a:moveTo>
                  <a:lnTo>
                    <a:pt x="381387" y="171450"/>
                  </a:lnTo>
                  <a:lnTo>
                    <a:pt x="384074" y="175260"/>
                  </a:lnTo>
                  <a:lnTo>
                    <a:pt x="386020" y="177800"/>
                  </a:lnTo>
                  <a:lnTo>
                    <a:pt x="388994" y="181610"/>
                  </a:lnTo>
                  <a:lnTo>
                    <a:pt x="394799" y="189229"/>
                  </a:lnTo>
                  <a:lnTo>
                    <a:pt x="400181" y="196850"/>
                  </a:lnTo>
                  <a:lnTo>
                    <a:pt x="405142" y="205740"/>
                  </a:lnTo>
                  <a:lnTo>
                    <a:pt x="409683" y="213360"/>
                  </a:lnTo>
                  <a:lnTo>
                    <a:pt x="411238" y="217170"/>
                  </a:lnTo>
                  <a:lnTo>
                    <a:pt x="413485" y="222250"/>
                  </a:lnTo>
                  <a:lnTo>
                    <a:pt x="413448" y="220979"/>
                  </a:lnTo>
                  <a:lnTo>
                    <a:pt x="454946" y="220979"/>
                  </a:lnTo>
                  <a:lnTo>
                    <a:pt x="451829" y="213360"/>
                  </a:lnTo>
                  <a:lnTo>
                    <a:pt x="446522" y="200660"/>
                  </a:lnTo>
                  <a:lnTo>
                    <a:pt x="440663" y="189229"/>
                  </a:lnTo>
                  <a:lnTo>
                    <a:pt x="429126" y="171450"/>
                  </a:lnTo>
                  <a:close/>
                </a:path>
                <a:path w="469900" h="541019">
                  <a:moveTo>
                    <a:pt x="118376" y="171450"/>
                  </a:moveTo>
                  <a:lnTo>
                    <a:pt x="88237" y="171450"/>
                  </a:lnTo>
                  <a:lnTo>
                    <a:pt x="91300" y="175260"/>
                  </a:lnTo>
                  <a:lnTo>
                    <a:pt x="94161" y="177800"/>
                  </a:lnTo>
                  <a:lnTo>
                    <a:pt x="98505" y="182879"/>
                  </a:lnTo>
                  <a:lnTo>
                    <a:pt x="99334" y="182879"/>
                  </a:lnTo>
                  <a:lnTo>
                    <a:pt x="102924" y="186690"/>
                  </a:lnTo>
                  <a:lnTo>
                    <a:pt x="106300" y="185420"/>
                  </a:lnTo>
                  <a:lnTo>
                    <a:pt x="117585" y="173990"/>
                  </a:lnTo>
                  <a:lnTo>
                    <a:pt x="118376" y="171450"/>
                  </a:lnTo>
                  <a:close/>
                </a:path>
                <a:path w="469900" h="541019">
                  <a:moveTo>
                    <a:pt x="363526" y="105410"/>
                  </a:moveTo>
                  <a:lnTo>
                    <a:pt x="246405" y="105410"/>
                  </a:lnTo>
                  <a:lnTo>
                    <a:pt x="279131" y="110490"/>
                  </a:lnTo>
                  <a:lnTo>
                    <a:pt x="309751" y="120650"/>
                  </a:lnTo>
                  <a:lnTo>
                    <a:pt x="338351" y="134620"/>
                  </a:lnTo>
                  <a:lnTo>
                    <a:pt x="365018" y="154940"/>
                  </a:lnTo>
                  <a:lnTo>
                    <a:pt x="364228" y="156210"/>
                  </a:lnTo>
                  <a:lnTo>
                    <a:pt x="365332" y="156210"/>
                  </a:lnTo>
                  <a:lnTo>
                    <a:pt x="355742" y="165100"/>
                  </a:lnTo>
                  <a:lnTo>
                    <a:pt x="354788" y="166370"/>
                  </a:lnTo>
                  <a:lnTo>
                    <a:pt x="352516" y="168910"/>
                  </a:lnTo>
                  <a:lnTo>
                    <a:pt x="351887" y="171450"/>
                  </a:lnTo>
                  <a:lnTo>
                    <a:pt x="351988" y="172720"/>
                  </a:lnTo>
                  <a:lnTo>
                    <a:pt x="352340" y="173990"/>
                  </a:lnTo>
                  <a:lnTo>
                    <a:pt x="353231" y="175260"/>
                  </a:lnTo>
                  <a:lnTo>
                    <a:pt x="356431" y="179070"/>
                  </a:lnTo>
                  <a:lnTo>
                    <a:pt x="358215" y="180340"/>
                  </a:lnTo>
                  <a:lnTo>
                    <a:pt x="363663" y="185420"/>
                  </a:lnTo>
                  <a:lnTo>
                    <a:pt x="367441" y="185420"/>
                  </a:lnTo>
                  <a:lnTo>
                    <a:pt x="372889" y="180340"/>
                  </a:lnTo>
                  <a:lnTo>
                    <a:pt x="377886" y="175260"/>
                  </a:lnTo>
                  <a:lnTo>
                    <a:pt x="381387" y="171450"/>
                  </a:lnTo>
                  <a:lnTo>
                    <a:pt x="429126" y="171450"/>
                  </a:lnTo>
                  <a:lnTo>
                    <a:pt x="417515" y="153670"/>
                  </a:lnTo>
                  <a:lnTo>
                    <a:pt x="434412" y="135890"/>
                  </a:lnTo>
                  <a:lnTo>
                    <a:pt x="457278" y="135890"/>
                  </a:lnTo>
                  <a:lnTo>
                    <a:pt x="460898" y="132079"/>
                  </a:lnTo>
                  <a:lnTo>
                    <a:pt x="460723" y="127000"/>
                  </a:lnTo>
                  <a:lnTo>
                    <a:pt x="391342" y="127000"/>
                  </a:lnTo>
                  <a:lnTo>
                    <a:pt x="377833" y="115570"/>
                  </a:lnTo>
                  <a:lnTo>
                    <a:pt x="363526" y="105410"/>
                  </a:lnTo>
                  <a:close/>
                </a:path>
                <a:path w="469900" h="541019">
                  <a:moveTo>
                    <a:pt x="457278" y="135890"/>
                  </a:moveTo>
                  <a:lnTo>
                    <a:pt x="434412" y="135890"/>
                  </a:lnTo>
                  <a:lnTo>
                    <a:pt x="434700" y="137160"/>
                  </a:lnTo>
                  <a:lnTo>
                    <a:pt x="435089" y="137160"/>
                  </a:lnTo>
                  <a:lnTo>
                    <a:pt x="441617" y="143510"/>
                  </a:lnTo>
                  <a:lnTo>
                    <a:pt x="450039" y="143510"/>
                  </a:lnTo>
                  <a:lnTo>
                    <a:pt x="457278" y="135890"/>
                  </a:lnTo>
                  <a:close/>
                </a:path>
                <a:path w="469900" h="541019">
                  <a:moveTo>
                    <a:pt x="246405" y="105410"/>
                  </a:moveTo>
                  <a:lnTo>
                    <a:pt x="223118" y="105410"/>
                  </a:lnTo>
                  <a:lnTo>
                    <a:pt x="223131" y="125729"/>
                  </a:lnTo>
                  <a:lnTo>
                    <a:pt x="225366" y="128270"/>
                  </a:lnTo>
                  <a:lnTo>
                    <a:pt x="243530" y="128270"/>
                  </a:lnTo>
                  <a:lnTo>
                    <a:pt x="246267" y="125729"/>
                  </a:lnTo>
                  <a:lnTo>
                    <a:pt x="246381" y="120650"/>
                  </a:lnTo>
                  <a:lnTo>
                    <a:pt x="246405" y="105410"/>
                  </a:lnTo>
                  <a:close/>
                </a:path>
                <a:path w="469900" h="541019">
                  <a:moveTo>
                    <a:pt x="416838" y="80010"/>
                  </a:moveTo>
                  <a:lnTo>
                    <a:pt x="408339" y="80010"/>
                  </a:lnTo>
                  <a:lnTo>
                    <a:pt x="397644" y="90170"/>
                  </a:lnTo>
                  <a:lnTo>
                    <a:pt x="397732" y="99060"/>
                  </a:lnTo>
                  <a:lnTo>
                    <a:pt x="404924" y="106679"/>
                  </a:lnTo>
                  <a:lnTo>
                    <a:pt x="406682" y="107950"/>
                  </a:lnTo>
                  <a:lnTo>
                    <a:pt x="408151" y="109220"/>
                  </a:lnTo>
                  <a:lnTo>
                    <a:pt x="391342" y="127000"/>
                  </a:lnTo>
                  <a:lnTo>
                    <a:pt x="460723" y="127000"/>
                  </a:lnTo>
                  <a:lnTo>
                    <a:pt x="460635" y="124460"/>
                  </a:lnTo>
                  <a:lnTo>
                    <a:pt x="438651" y="101600"/>
                  </a:lnTo>
                  <a:lnTo>
                    <a:pt x="430584" y="93979"/>
                  </a:lnTo>
                  <a:lnTo>
                    <a:pt x="416838" y="80010"/>
                  </a:lnTo>
                  <a:close/>
                </a:path>
                <a:path w="469900" h="541019">
                  <a:moveTo>
                    <a:pt x="286962" y="0"/>
                  </a:moveTo>
                  <a:lnTo>
                    <a:pt x="183386" y="0"/>
                  </a:lnTo>
                  <a:lnTo>
                    <a:pt x="178851" y="3810"/>
                  </a:lnTo>
                  <a:lnTo>
                    <a:pt x="174697" y="10160"/>
                  </a:lnTo>
                  <a:lnTo>
                    <a:pt x="173170" y="17779"/>
                  </a:lnTo>
                  <a:lnTo>
                    <a:pt x="174646" y="26670"/>
                  </a:lnTo>
                  <a:lnTo>
                    <a:pt x="178722" y="33020"/>
                  </a:lnTo>
                  <a:lnTo>
                    <a:pt x="184817" y="38100"/>
                  </a:lnTo>
                  <a:lnTo>
                    <a:pt x="192351" y="40640"/>
                  </a:lnTo>
                  <a:lnTo>
                    <a:pt x="273243" y="40640"/>
                  </a:lnTo>
                  <a:lnTo>
                    <a:pt x="284091" y="38100"/>
                  </a:lnTo>
                  <a:lnTo>
                    <a:pt x="292013" y="31750"/>
                  </a:lnTo>
                  <a:lnTo>
                    <a:pt x="296061" y="22860"/>
                  </a:lnTo>
                  <a:lnTo>
                    <a:pt x="295286" y="11429"/>
                  </a:lnTo>
                  <a:lnTo>
                    <a:pt x="292012" y="5079"/>
                  </a:lnTo>
                  <a:lnTo>
                    <a:pt x="286962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2407107" y="798703"/>
              <a:ext cx="17716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2369006" y="925703"/>
              <a:ext cx="27305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6" name="object 16"/>
          <p:cNvSpPr/>
          <p:nvPr/>
        </p:nvSpPr>
        <p:spPr>
          <a:xfrm>
            <a:off x="10495756" y="546100"/>
            <a:ext cx="6400800" cy="4376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971550" y="7480300"/>
            <a:ext cx="7654925" cy="153118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sz="1600" dirty="0">
                <a:solidFill>
                  <a:srgbClr val="222222"/>
                </a:solidFill>
                <a:cs typeface="Source Sans Pro Light"/>
              </a:rPr>
              <a:t>If the whole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surface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covered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by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these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tectonic plates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each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them moves in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 certain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direction,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it is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inevitable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that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some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places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they will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collide and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others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they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have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to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diverge, leaving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space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between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them.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Have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look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at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our Lifeliqe Geology  gallery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find models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called </a:t>
            </a:r>
            <a:r>
              <a:rPr sz="1600" spc="-5" dirty="0">
                <a:solidFill>
                  <a:srgbClr val="222222"/>
                </a:solidFill>
                <a:cs typeface="Source Sans Pro"/>
              </a:rPr>
              <a:t>“Convergent (Destructive) </a:t>
            </a:r>
            <a:r>
              <a:rPr sz="1600" dirty="0">
                <a:solidFill>
                  <a:srgbClr val="222222"/>
                </a:solidFill>
                <a:cs typeface="Source Sans Pro"/>
              </a:rPr>
              <a:t>Boundary”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spc="-5" dirty="0">
                <a:solidFill>
                  <a:srgbClr val="222222"/>
                </a:solidFill>
                <a:cs typeface="Source Sans Pro"/>
              </a:rPr>
              <a:t>“Divergent  (Constructive) </a:t>
            </a:r>
            <a:r>
              <a:rPr sz="1600" dirty="0">
                <a:solidFill>
                  <a:srgbClr val="222222"/>
                </a:solidFill>
                <a:cs typeface="Source Sans Pro"/>
              </a:rPr>
              <a:t>Boundary”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. First,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explain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diﬀerence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between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two types of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tectonic  plates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then, with the help of the models,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what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happens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when they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collide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or</a:t>
            </a:r>
            <a:r>
              <a:rPr sz="1600" spc="30" dirty="0">
                <a:solidFill>
                  <a:srgbClr val="222222"/>
                </a:solidFill>
                <a:cs typeface="Source Sans Pro Light"/>
              </a:rPr>
              <a:t>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diverge.</a:t>
            </a:r>
            <a:endParaRPr sz="1600" dirty="0">
              <a:cs typeface="Source Sans Pro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3A9C52-1653-4569-BD56-8C81BA90DB1F}"/>
              </a:ext>
            </a:extLst>
          </p:cNvPr>
          <p:cNvSpPr/>
          <p:nvPr/>
        </p:nvSpPr>
        <p:spPr>
          <a:xfrm>
            <a:off x="10528889" y="5107285"/>
            <a:ext cx="6400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Map: </a:t>
            </a:r>
            <a:r>
              <a:rPr lang="en-US" sz="1200" u="sng" dirty="0">
                <a:solidFill>
                  <a:srgbClr val="0000FF"/>
                </a:solidFill>
                <a:hlinkClick r:id="rId3"/>
              </a:rPr>
              <a:t>USGS</a:t>
            </a:r>
            <a:r>
              <a:rPr lang="en-US" sz="1200" dirty="0">
                <a:solidFill>
                  <a:srgbClr val="000000"/>
                </a:solidFill>
              </a:rPr>
              <a:t> Description: </a:t>
            </a:r>
            <a:r>
              <a:rPr lang="en-US" sz="1200" u="sng" dirty="0">
                <a:solidFill>
                  <a:srgbClr val="0000FF"/>
                </a:solidFill>
                <a:hlinkClick r:id="rId4"/>
              </a:rPr>
              <a:t>Scott Nash</a:t>
            </a:r>
            <a:r>
              <a:rPr lang="en-US" sz="1200" dirty="0">
                <a:solidFill>
                  <a:srgbClr val="000000"/>
                </a:solidFill>
              </a:rPr>
              <a:t>, </a:t>
            </a:r>
            <a:r>
              <a:rPr lang="en-US" sz="1200" u="sng" dirty="0">
                <a:solidFill>
                  <a:srgbClr val="0000FF"/>
                </a:solidFill>
                <a:hlinkClick r:id="rId5"/>
              </a:rPr>
              <a:t>Plates tect2 en</a:t>
            </a:r>
            <a:r>
              <a:rPr lang="en-US" sz="1200" dirty="0">
                <a:solidFill>
                  <a:srgbClr val="000000"/>
                </a:solidFill>
              </a:rPr>
              <a:t>, marked as public domain, more details on </a:t>
            </a:r>
            <a:r>
              <a:rPr lang="en-US" sz="1200" u="sng" dirty="0">
                <a:solidFill>
                  <a:srgbClr val="0000FF"/>
                </a:solidFill>
                <a:hlinkClick r:id="rId6"/>
              </a:rPr>
              <a:t>Wikimedia Commons</a:t>
            </a:r>
            <a:endParaRPr lang="cs-CZ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67CD4C-3C57-4A83-B4A6-EC1E6C2140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0E9F6819-FD4F-49E8-A24C-AAD7A6289D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4587444"/>
                  </p:ext>
                </p:extLst>
              </p:nvPr>
            </p:nvGraphicFramePr>
            <p:xfrm>
              <a:off x="13696156" y="5807071"/>
              <a:ext cx="4745305" cy="334645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745305" cy="3346456"/>
                    </a:xfrm>
                    <a:prstGeom prst="rect">
                      <a:avLst/>
                    </a:prstGeom>
                  </am3d:spPr>
                  <am3d:camera>
                    <am3d:pos x="0" y="0" z="56970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30" d="1000000"/>
                    <am3d:preTrans dx="-861822" dy="1364596" dz="-8780208"/>
                    <am3d:scale>
                      <am3d:sx n="1000000" d="1000000"/>
                      <am3d:sy n="1000000" d="1000000"/>
                      <am3d:sz n="1000000" d="1000000"/>
                    </am3d:scale>
                    <am3d:rot ax="1493747" ay="-682210" az="-31365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3611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0E9F6819-FD4F-49E8-A24C-AAD7A6289D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96156" y="5807071"/>
                <a:ext cx="4745305" cy="3346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F74E7C9-3EBA-427D-9A01-37059A7AE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1546460"/>
                  </p:ext>
                </p:extLst>
              </p:nvPr>
            </p:nvGraphicFramePr>
            <p:xfrm>
              <a:off x="9047956" y="5515179"/>
              <a:ext cx="4681334" cy="393024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681334" cy="3930241"/>
                    </a:xfrm>
                    <a:prstGeom prst="rect">
                      <a:avLst/>
                    </a:prstGeom>
                  </am3d:spPr>
                  <am3d:camera>
                    <am3d:pos x="0" y="0" z="611665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99" d="1000000"/>
                    <am3d:preTrans dx="-13189435" dy="-1412105" dz="63554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72683" ay="-3149269" az="-199328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104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F74E7C9-3EBA-427D-9A01-37059A7AE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47956" y="5515179"/>
                <a:ext cx="4681334" cy="393024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02518881-F0D4-4967-AE9F-ADEF3F3CE1AF}"/>
              </a:ext>
            </a:extLst>
          </p:cNvPr>
          <p:cNvSpPr/>
          <p:nvPr/>
        </p:nvSpPr>
        <p:spPr>
          <a:xfrm>
            <a:off x="12219021" y="9137744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AFBBF8AE-0749-4883-8B9F-42B9767A18FE}"/>
              </a:ext>
            </a:extLst>
          </p:cNvPr>
          <p:cNvSpPr/>
          <p:nvPr/>
        </p:nvSpPr>
        <p:spPr>
          <a:xfrm>
            <a:off x="0" y="551200"/>
            <a:ext cx="4780756" cy="828000"/>
          </a:xfrm>
          <a:custGeom>
            <a:avLst/>
            <a:gdLst/>
            <a:ahLst/>
            <a:cxnLst/>
            <a:rect l="l" t="t" r="r" b="b"/>
            <a:pathLst>
              <a:path w="2929255" h="437514">
                <a:moveTo>
                  <a:pt x="2710340" y="0"/>
                </a:moveTo>
                <a:lnTo>
                  <a:pt x="0" y="0"/>
                </a:lnTo>
                <a:lnTo>
                  <a:pt x="0" y="437154"/>
                </a:lnTo>
                <a:lnTo>
                  <a:pt x="2710340" y="437154"/>
                </a:lnTo>
                <a:lnTo>
                  <a:pt x="2760457" y="431381"/>
                </a:lnTo>
                <a:lnTo>
                  <a:pt x="2806464" y="414937"/>
                </a:lnTo>
                <a:lnTo>
                  <a:pt x="2847048" y="389135"/>
                </a:lnTo>
                <a:lnTo>
                  <a:pt x="2880897" y="355286"/>
                </a:lnTo>
                <a:lnTo>
                  <a:pt x="2906699" y="314702"/>
                </a:lnTo>
                <a:lnTo>
                  <a:pt x="2923143" y="268695"/>
                </a:lnTo>
                <a:lnTo>
                  <a:pt x="2928915" y="218577"/>
                </a:lnTo>
                <a:lnTo>
                  <a:pt x="2923143" y="168459"/>
                </a:lnTo>
                <a:lnTo>
                  <a:pt x="2906699" y="122452"/>
                </a:lnTo>
                <a:lnTo>
                  <a:pt x="2880897" y="81868"/>
                </a:lnTo>
                <a:lnTo>
                  <a:pt x="2847048" y="48019"/>
                </a:lnTo>
                <a:lnTo>
                  <a:pt x="2806464" y="22216"/>
                </a:lnTo>
                <a:lnTo>
                  <a:pt x="2760457" y="5772"/>
                </a:lnTo>
                <a:lnTo>
                  <a:pt x="2710340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71550" y="1841500"/>
            <a:ext cx="6857206" cy="12750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sz="1600" spc="15" dirty="0">
                <a:solidFill>
                  <a:srgbClr val="222222"/>
                </a:solidFill>
                <a:cs typeface="Source Sans Pro Light"/>
              </a:rPr>
              <a:t>As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students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need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to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know,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movement of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tectonic plates leads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one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case to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disappearing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part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lithosphere (convergent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boundary)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other cases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creation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new ones. These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movements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are part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the so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called rock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cycle.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Type </a:t>
            </a:r>
            <a:r>
              <a:rPr sz="1600" spc="-5" dirty="0">
                <a:solidFill>
                  <a:srgbClr val="222222"/>
                </a:solidFill>
                <a:cs typeface="Source Sans Pro"/>
              </a:rPr>
              <a:t>“Rock  </a:t>
            </a:r>
            <a:r>
              <a:rPr sz="1600" spc="-10" dirty="0">
                <a:solidFill>
                  <a:srgbClr val="222222"/>
                </a:solidFill>
                <a:cs typeface="Source Sans Pro"/>
              </a:rPr>
              <a:t>Cycle”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the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search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field of the Lifeliqe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app and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open the model. Describe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circulation 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rock and tell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students about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their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basic</a:t>
            </a:r>
            <a:r>
              <a:rPr sz="1600" spc="15" dirty="0">
                <a:solidFill>
                  <a:srgbClr val="222222"/>
                </a:solidFill>
                <a:cs typeface="Source Sans Pro Light"/>
              </a:rPr>
              <a:t>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types.</a:t>
            </a:r>
            <a:endParaRPr sz="16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956" y="743345"/>
            <a:ext cx="3352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cs typeface="Source Sans Pro Light"/>
              </a:rPr>
              <a:t>5.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Cycling</a:t>
            </a:r>
            <a:r>
              <a:rPr sz="2800" spc="-6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rocks</a:t>
            </a:r>
            <a:endParaRPr sz="2800" dirty="0">
              <a:cs typeface="Source Sans Pro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451EB4-DF3A-44CB-87E3-3F1190F8B92B}"/>
              </a:ext>
            </a:extLst>
          </p:cNvPr>
          <p:cNvGrpSpPr/>
          <p:nvPr/>
        </p:nvGrpSpPr>
        <p:grpSpPr>
          <a:xfrm>
            <a:off x="16591756" y="622300"/>
            <a:ext cx="469900" cy="546100"/>
            <a:chOff x="12267581" y="4083678"/>
            <a:chExt cx="469900" cy="546100"/>
          </a:xfrm>
        </p:grpSpPr>
        <p:sp>
          <p:nvSpPr>
            <p:cNvPr id="4" name="object 4"/>
            <p:cNvSpPr/>
            <p:nvPr/>
          </p:nvSpPr>
          <p:spPr>
            <a:xfrm>
              <a:off x="12267581" y="4083678"/>
              <a:ext cx="469900" cy="546100"/>
            </a:xfrm>
            <a:custGeom>
              <a:avLst/>
              <a:gdLst/>
              <a:ahLst/>
              <a:cxnLst/>
              <a:rect l="l" t="t" r="r" b="b"/>
              <a:pathLst>
                <a:path w="469900" h="546100">
                  <a:moveTo>
                    <a:pt x="264506" y="45719"/>
                  </a:moveTo>
                  <a:lnTo>
                    <a:pt x="200524" y="45719"/>
                  </a:lnTo>
                  <a:lnTo>
                    <a:pt x="204754" y="46989"/>
                  </a:lnTo>
                  <a:lnTo>
                    <a:pt x="204754" y="73659"/>
                  </a:lnTo>
                  <a:lnTo>
                    <a:pt x="202845" y="73659"/>
                  </a:lnTo>
                  <a:lnTo>
                    <a:pt x="195653" y="74929"/>
                  </a:lnTo>
                  <a:lnTo>
                    <a:pt x="154676" y="85089"/>
                  </a:lnTo>
                  <a:lnTo>
                    <a:pt x="102999" y="111759"/>
                  </a:lnTo>
                  <a:lnTo>
                    <a:pt x="63708" y="146049"/>
                  </a:lnTo>
                  <a:lnTo>
                    <a:pt x="36740" y="180339"/>
                  </a:lnTo>
                  <a:lnTo>
                    <a:pt x="16325" y="220979"/>
                  </a:lnTo>
                  <a:lnTo>
                    <a:pt x="3849" y="265429"/>
                  </a:lnTo>
                  <a:lnTo>
                    <a:pt x="0" y="313689"/>
                  </a:lnTo>
                  <a:lnTo>
                    <a:pt x="108" y="321309"/>
                  </a:lnTo>
                  <a:lnTo>
                    <a:pt x="12339" y="386079"/>
                  </a:lnTo>
                  <a:lnTo>
                    <a:pt x="40557" y="443229"/>
                  </a:lnTo>
                  <a:lnTo>
                    <a:pt x="94974" y="500379"/>
                  </a:lnTo>
                  <a:lnTo>
                    <a:pt x="133206" y="523239"/>
                  </a:lnTo>
                  <a:lnTo>
                    <a:pt x="175287" y="538479"/>
                  </a:lnTo>
                  <a:lnTo>
                    <a:pt x="221161" y="546099"/>
                  </a:lnTo>
                  <a:lnTo>
                    <a:pt x="253673" y="546099"/>
                  </a:lnTo>
                  <a:lnTo>
                    <a:pt x="285884" y="541019"/>
                  </a:lnTo>
                  <a:lnTo>
                    <a:pt x="314319" y="532129"/>
                  </a:lnTo>
                  <a:lnTo>
                    <a:pt x="340881" y="520699"/>
                  </a:lnTo>
                  <a:lnTo>
                    <a:pt x="365552" y="506729"/>
                  </a:lnTo>
                  <a:lnTo>
                    <a:pt x="214605" y="506729"/>
                  </a:lnTo>
                  <a:lnTo>
                    <a:pt x="197950" y="504189"/>
                  </a:lnTo>
                  <a:lnTo>
                    <a:pt x="189804" y="501649"/>
                  </a:lnTo>
                  <a:lnTo>
                    <a:pt x="186928" y="501649"/>
                  </a:lnTo>
                  <a:lnTo>
                    <a:pt x="180665" y="500379"/>
                  </a:lnTo>
                  <a:lnTo>
                    <a:pt x="176296" y="499109"/>
                  </a:lnTo>
                  <a:lnTo>
                    <a:pt x="171739" y="496569"/>
                  </a:lnTo>
                  <a:lnTo>
                    <a:pt x="167246" y="495299"/>
                  </a:lnTo>
                  <a:lnTo>
                    <a:pt x="159601" y="492759"/>
                  </a:lnTo>
                  <a:lnTo>
                    <a:pt x="155935" y="491489"/>
                  </a:lnTo>
                  <a:lnTo>
                    <a:pt x="151843" y="488949"/>
                  </a:lnTo>
                  <a:lnTo>
                    <a:pt x="148466" y="487679"/>
                  </a:lnTo>
                  <a:lnTo>
                    <a:pt x="146457" y="486409"/>
                  </a:lnTo>
                  <a:lnTo>
                    <a:pt x="138826" y="482599"/>
                  </a:lnTo>
                  <a:lnTo>
                    <a:pt x="133314" y="478789"/>
                  </a:lnTo>
                  <a:lnTo>
                    <a:pt x="127917" y="476249"/>
                  </a:lnTo>
                  <a:lnTo>
                    <a:pt x="127955" y="474979"/>
                  </a:lnTo>
                  <a:lnTo>
                    <a:pt x="122908" y="472439"/>
                  </a:lnTo>
                  <a:lnTo>
                    <a:pt x="120284" y="469899"/>
                  </a:lnTo>
                  <a:lnTo>
                    <a:pt x="119594" y="469899"/>
                  </a:lnTo>
                  <a:lnTo>
                    <a:pt x="118765" y="468629"/>
                  </a:lnTo>
                  <a:lnTo>
                    <a:pt x="112175" y="463549"/>
                  </a:lnTo>
                  <a:lnTo>
                    <a:pt x="104128" y="457199"/>
                  </a:lnTo>
                  <a:lnTo>
                    <a:pt x="103915" y="457199"/>
                  </a:lnTo>
                  <a:lnTo>
                    <a:pt x="118138" y="443229"/>
                  </a:lnTo>
                  <a:lnTo>
                    <a:pt x="118163" y="440689"/>
                  </a:lnTo>
                  <a:lnTo>
                    <a:pt x="87509" y="440689"/>
                  </a:lnTo>
                  <a:lnTo>
                    <a:pt x="84810" y="436879"/>
                  </a:lnTo>
                  <a:lnTo>
                    <a:pt x="82274" y="434339"/>
                  </a:lnTo>
                  <a:lnTo>
                    <a:pt x="79801" y="430529"/>
                  </a:lnTo>
                  <a:lnTo>
                    <a:pt x="63386" y="406399"/>
                  </a:lnTo>
                  <a:lnTo>
                    <a:pt x="51081" y="379729"/>
                  </a:lnTo>
                  <a:lnTo>
                    <a:pt x="42856" y="350519"/>
                  </a:lnTo>
                  <a:lnTo>
                    <a:pt x="38677" y="320039"/>
                  </a:lnTo>
                  <a:lnTo>
                    <a:pt x="56817" y="320039"/>
                  </a:lnTo>
                  <a:lnTo>
                    <a:pt x="58084" y="318769"/>
                  </a:lnTo>
                  <a:lnTo>
                    <a:pt x="60193" y="318769"/>
                  </a:lnTo>
                  <a:lnTo>
                    <a:pt x="61223" y="316229"/>
                  </a:lnTo>
                  <a:lnTo>
                    <a:pt x="61235" y="299719"/>
                  </a:lnTo>
                  <a:lnTo>
                    <a:pt x="58637" y="297179"/>
                  </a:lnTo>
                  <a:lnTo>
                    <a:pt x="38714" y="297179"/>
                  </a:lnTo>
                  <a:lnTo>
                    <a:pt x="39279" y="292099"/>
                  </a:lnTo>
                  <a:lnTo>
                    <a:pt x="46699" y="252729"/>
                  </a:lnTo>
                  <a:lnTo>
                    <a:pt x="47213" y="250189"/>
                  </a:lnTo>
                  <a:lnTo>
                    <a:pt x="47816" y="248919"/>
                  </a:lnTo>
                  <a:lnTo>
                    <a:pt x="48380" y="246379"/>
                  </a:lnTo>
                  <a:lnTo>
                    <a:pt x="51042" y="246379"/>
                  </a:lnTo>
                  <a:lnTo>
                    <a:pt x="51934" y="243839"/>
                  </a:lnTo>
                  <a:lnTo>
                    <a:pt x="51155" y="238759"/>
                  </a:lnTo>
                  <a:lnTo>
                    <a:pt x="51983" y="236219"/>
                  </a:lnTo>
                  <a:lnTo>
                    <a:pt x="52787" y="234949"/>
                  </a:lnTo>
                  <a:lnTo>
                    <a:pt x="53716" y="232409"/>
                  </a:lnTo>
                  <a:lnTo>
                    <a:pt x="58709" y="220979"/>
                  </a:lnTo>
                  <a:lnTo>
                    <a:pt x="64337" y="210819"/>
                  </a:lnTo>
                  <a:lnTo>
                    <a:pt x="70627" y="199389"/>
                  </a:lnTo>
                  <a:lnTo>
                    <a:pt x="77666" y="190499"/>
                  </a:lnTo>
                  <a:lnTo>
                    <a:pt x="78307" y="189229"/>
                  </a:lnTo>
                  <a:lnTo>
                    <a:pt x="78771" y="187959"/>
                  </a:lnTo>
                  <a:lnTo>
                    <a:pt x="80429" y="186689"/>
                  </a:lnTo>
                  <a:lnTo>
                    <a:pt x="81986" y="184149"/>
                  </a:lnTo>
                  <a:lnTo>
                    <a:pt x="83592" y="182879"/>
                  </a:lnTo>
                  <a:lnTo>
                    <a:pt x="85248" y="180339"/>
                  </a:lnTo>
                  <a:lnTo>
                    <a:pt x="88036" y="176529"/>
                  </a:lnTo>
                  <a:lnTo>
                    <a:pt x="118376" y="176529"/>
                  </a:lnTo>
                  <a:lnTo>
                    <a:pt x="117134" y="173989"/>
                  </a:lnTo>
                  <a:lnTo>
                    <a:pt x="116795" y="172719"/>
                  </a:lnTo>
                  <a:lnTo>
                    <a:pt x="116343" y="172719"/>
                  </a:lnTo>
                  <a:lnTo>
                    <a:pt x="112200" y="167639"/>
                  </a:lnTo>
                  <a:lnTo>
                    <a:pt x="108548" y="163829"/>
                  </a:lnTo>
                  <a:lnTo>
                    <a:pt x="104568" y="160019"/>
                  </a:lnTo>
                  <a:lnTo>
                    <a:pt x="131154" y="139699"/>
                  </a:lnTo>
                  <a:lnTo>
                    <a:pt x="159699" y="125729"/>
                  </a:lnTo>
                  <a:lnTo>
                    <a:pt x="190333" y="115569"/>
                  </a:lnTo>
                  <a:lnTo>
                    <a:pt x="223118" y="110489"/>
                  </a:lnTo>
                  <a:lnTo>
                    <a:pt x="363526" y="110489"/>
                  </a:lnTo>
                  <a:lnTo>
                    <a:pt x="348441" y="100329"/>
                  </a:lnTo>
                  <a:lnTo>
                    <a:pt x="332594" y="92709"/>
                  </a:lnTo>
                  <a:lnTo>
                    <a:pt x="299336" y="80009"/>
                  </a:lnTo>
                  <a:lnTo>
                    <a:pt x="282116" y="76200"/>
                  </a:lnTo>
                  <a:lnTo>
                    <a:pt x="264506" y="73659"/>
                  </a:lnTo>
                  <a:lnTo>
                    <a:pt x="264506" y="45719"/>
                  </a:lnTo>
                  <a:close/>
                </a:path>
                <a:path w="469900" h="546100">
                  <a:moveTo>
                    <a:pt x="235007" y="483869"/>
                  </a:moveTo>
                  <a:lnTo>
                    <a:pt x="228114" y="483869"/>
                  </a:lnTo>
                  <a:lnTo>
                    <a:pt x="226258" y="485139"/>
                  </a:lnTo>
                  <a:lnTo>
                    <a:pt x="224901" y="486409"/>
                  </a:lnTo>
                  <a:lnTo>
                    <a:pt x="223683" y="487679"/>
                  </a:lnTo>
                  <a:lnTo>
                    <a:pt x="223131" y="488949"/>
                  </a:lnTo>
                  <a:lnTo>
                    <a:pt x="223118" y="506729"/>
                  </a:lnTo>
                  <a:lnTo>
                    <a:pt x="245300" y="506729"/>
                  </a:lnTo>
                  <a:lnTo>
                    <a:pt x="245569" y="499109"/>
                  </a:lnTo>
                  <a:lnTo>
                    <a:pt x="245701" y="487679"/>
                  </a:lnTo>
                  <a:lnTo>
                    <a:pt x="243053" y="485139"/>
                  </a:lnTo>
                  <a:lnTo>
                    <a:pt x="235007" y="483869"/>
                  </a:lnTo>
                  <a:close/>
                </a:path>
                <a:path w="469900" h="546100">
                  <a:moveTo>
                    <a:pt x="367064" y="427989"/>
                  </a:moveTo>
                  <a:lnTo>
                    <a:pt x="363336" y="427989"/>
                  </a:lnTo>
                  <a:lnTo>
                    <a:pt x="356030" y="434339"/>
                  </a:lnTo>
                  <a:lnTo>
                    <a:pt x="352729" y="438149"/>
                  </a:lnTo>
                  <a:lnTo>
                    <a:pt x="351774" y="439419"/>
                  </a:lnTo>
                  <a:lnTo>
                    <a:pt x="351649" y="440689"/>
                  </a:lnTo>
                  <a:lnTo>
                    <a:pt x="351599" y="443229"/>
                  </a:lnTo>
                  <a:lnTo>
                    <a:pt x="352629" y="444499"/>
                  </a:lnTo>
                  <a:lnTo>
                    <a:pt x="364956" y="457199"/>
                  </a:lnTo>
                  <a:lnTo>
                    <a:pt x="364328" y="458469"/>
                  </a:lnTo>
                  <a:lnTo>
                    <a:pt x="337629" y="477519"/>
                  </a:lnTo>
                  <a:lnTo>
                    <a:pt x="308961" y="492759"/>
                  </a:lnTo>
                  <a:lnTo>
                    <a:pt x="278220" y="502919"/>
                  </a:lnTo>
                  <a:lnTo>
                    <a:pt x="245300" y="506729"/>
                  </a:lnTo>
                  <a:lnTo>
                    <a:pt x="365552" y="506729"/>
                  </a:lnTo>
                  <a:lnTo>
                    <a:pt x="388316" y="488949"/>
                  </a:lnTo>
                  <a:lnTo>
                    <a:pt x="389208" y="487679"/>
                  </a:lnTo>
                  <a:lnTo>
                    <a:pt x="390125" y="487679"/>
                  </a:lnTo>
                  <a:lnTo>
                    <a:pt x="391003" y="486409"/>
                  </a:lnTo>
                  <a:lnTo>
                    <a:pt x="400767" y="477519"/>
                  </a:lnTo>
                  <a:lnTo>
                    <a:pt x="409930" y="467359"/>
                  </a:lnTo>
                  <a:lnTo>
                    <a:pt x="418495" y="457199"/>
                  </a:lnTo>
                  <a:lnTo>
                    <a:pt x="426466" y="447039"/>
                  </a:lnTo>
                  <a:lnTo>
                    <a:pt x="426327" y="447039"/>
                  </a:lnTo>
                  <a:lnTo>
                    <a:pt x="429397" y="441959"/>
                  </a:lnTo>
                  <a:lnTo>
                    <a:pt x="380798" y="441959"/>
                  </a:lnTo>
                  <a:lnTo>
                    <a:pt x="377459" y="438149"/>
                  </a:lnTo>
                  <a:lnTo>
                    <a:pt x="374358" y="434339"/>
                  </a:lnTo>
                  <a:lnTo>
                    <a:pt x="367064" y="427989"/>
                  </a:lnTo>
                  <a:close/>
                </a:path>
                <a:path w="469900" h="546100">
                  <a:moveTo>
                    <a:pt x="454946" y="226059"/>
                  </a:moveTo>
                  <a:lnTo>
                    <a:pt x="413448" y="226059"/>
                  </a:lnTo>
                  <a:lnTo>
                    <a:pt x="414402" y="228599"/>
                  </a:lnTo>
                  <a:lnTo>
                    <a:pt x="416624" y="233679"/>
                  </a:lnTo>
                  <a:lnTo>
                    <a:pt x="417753" y="237489"/>
                  </a:lnTo>
                  <a:lnTo>
                    <a:pt x="418694" y="240029"/>
                  </a:lnTo>
                  <a:lnTo>
                    <a:pt x="420277" y="243839"/>
                  </a:lnTo>
                  <a:lnTo>
                    <a:pt x="420842" y="245109"/>
                  </a:lnTo>
                  <a:lnTo>
                    <a:pt x="422148" y="250189"/>
                  </a:lnTo>
                  <a:lnTo>
                    <a:pt x="423202" y="252729"/>
                  </a:lnTo>
                  <a:lnTo>
                    <a:pt x="423993" y="256539"/>
                  </a:lnTo>
                  <a:lnTo>
                    <a:pt x="424695" y="259079"/>
                  </a:lnTo>
                  <a:lnTo>
                    <a:pt x="425612" y="261619"/>
                  </a:lnTo>
                  <a:lnTo>
                    <a:pt x="426692" y="266699"/>
                  </a:lnTo>
                  <a:lnTo>
                    <a:pt x="426980" y="267969"/>
                  </a:lnTo>
                  <a:lnTo>
                    <a:pt x="427558" y="271779"/>
                  </a:lnTo>
                  <a:lnTo>
                    <a:pt x="428134" y="274319"/>
                  </a:lnTo>
                  <a:lnTo>
                    <a:pt x="429139" y="280669"/>
                  </a:lnTo>
                  <a:lnTo>
                    <a:pt x="429491" y="284479"/>
                  </a:lnTo>
                  <a:lnTo>
                    <a:pt x="431022" y="298449"/>
                  </a:lnTo>
                  <a:lnTo>
                    <a:pt x="411929" y="298449"/>
                  </a:lnTo>
                  <a:lnTo>
                    <a:pt x="409444" y="299719"/>
                  </a:lnTo>
                  <a:lnTo>
                    <a:pt x="408352" y="302259"/>
                  </a:lnTo>
                  <a:lnTo>
                    <a:pt x="408164" y="303529"/>
                  </a:lnTo>
                  <a:lnTo>
                    <a:pt x="408075" y="313689"/>
                  </a:lnTo>
                  <a:lnTo>
                    <a:pt x="408200" y="317499"/>
                  </a:lnTo>
                  <a:lnTo>
                    <a:pt x="410812" y="320039"/>
                  </a:lnTo>
                  <a:lnTo>
                    <a:pt x="430784" y="320039"/>
                  </a:lnTo>
                  <a:lnTo>
                    <a:pt x="430758" y="321309"/>
                  </a:lnTo>
                  <a:lnTo>
                    <a:pt x="425778" y="354329"/>
                  </a:lnTo>
                  <a:lnTo>
                    <a:pt x="415850" y="386079"/>
                  </a:lnTo>
                  <a:lnTo>
                    <a:pt x="400921" y="415289"/>
                  </a:lnTo>
                  <a:lnTo>
                    <a:pt x="380973" y="441959"/>
                  </a:lnTo>
                  <a:lnTo>
                    <a:pt x="429397" y="441959"/>
                  </a:lnTo>
                  <a:lnTo>
                    <a:pt x="443980" y="417829"/>
                  </a:lnTo>
                  <a:lnTo>
                    <a:pt x="457035" y="386079"/>
                  </a:lnTo>
                  <a:lnTo>
                    <a:pt x="465520" y="354329"/>
                  </a:lnTo>
                  <a:lnTo>
                    <a:pt x="469459" y="320039"/>
                  </a:lnTo>
                  <a:lnTo>
                    <a:pt x="469376" y="297179"/>
                  </a:lnTo>
                  <a:lnTo>
                    <a:pt x="468086" y="280669"/>
                  </a:lnTo>
                  <a:lnTo>
                    <a:pt x="465037" y="261619"/>
                  </a:lnTo>
                  <a:lnTo>
                    <a:pt x="460471" y="242569"/>
                  </a:lnTo>
                  <a:lnTo>
                    <a:pt x="456504" y="229869"/>
                  </a:lnTo>
                  <a:lnTo>
                    <a:pt x="454946" y="226059"/>
                  </a:lnTo>
                  <a:close/>
                </a:path>
                <a:path w="469900" h="546100">
                  <a:moveTo>
                    <a:pt x="106050" y="426719"/>
                  </a:moveTo>
                  <a:lnTo>
                    <a:pt x="103362" y="426719"/>
                  </a:lnTo>
                  <a:lnTo>
                    <a:pt x="100915" y="427989"/>
                  </a:lnTo>
                  <a:lnTo>
                    <a:pt x="99496" y="427989"/>
                  </a:lnTo>
                  <a:lnTo>
                    <a:pt x="95116" y="433069"/>
                  </a:lnTo>
                  <a:lnTo>
                    <a:pt x="91488" y="436879"/>
                  </a:lnTo>
                  <a:lnTo>
                    <a:pt x="87710" y="440689"/>
                  </a:lnTo>
                  <a:lnTo>
                    <a:pt x="118163" y="440689"/>
                  </a:lnTo>
                  <a:lnTo>
                    <a:pt x="118176" y="439419"/>
                  </a:lnTo>
                  <a:lnTo>
                    <a:pt x="111949" y="433069"/>
                  </a:lnTo>
                  <a:lnTo>
                    <a:pt x="110129" y="431799"/>
                  </a:lnTo>
                  <a:lnTo>
                    <a:pt x="106050" y="426719"/>
                  </a:lnTo>
                  <a:close/>
                </a:path>
                <a:path w="469900" h="546100">
                  <a:moveTo>
                    <a:pt x="429126" y="176529"/>
                  </a:moveTo>
                  <a:lnTo>
                    <a:pt x="381387" y="176529"/>
                  </a:lnTo>
                  <a:lnTo>
                    <a:pt x="384074" y="180339"/>
                  </a:lnTo>
                  <a:lnTo>
                    <a:pt x="386020" y="182879"/>
                  </a:lnTo>
                  <a:lnTo>
                    <a:pt x="388994" y="186689"/>
                  </a:lnTo>
                  <a:lnTo>
                    <a:pt x="394799" y="194309"/>
                  </a:lnTo>
                  <a:lnTo>
                    <a:pt x="400181" y="201929"/>
                  </a:lnTo>
                  <a:lnTo>
                    <a:pt x="405142" y="210819"/>
                  </a:lnTo>
                  <a:lnTo>
                    <a:pt x="409683" y="218439"/>
                  </a:lnTo>
                  <a:lnTo>
                    <a:pt x="411238" y="222249"/>
                  </a:lnTo>
                  <a:lnTo>
                    <a:pt x="413485" y="227329"/>
                  </a:lnTo>
                  <a:lnTo>
                    <a:pt x="413448" y="226059"/>
                  </a:lnTo>
                  <a:lnTo>
                    <a:pt x="454946" y="226059"/>
                  </a:lnTo>
                  <a:lnTo>
                    <a:pt x="451829" y="218439"/>
                  </a:lnTo>
                  <a:lnTo>
                    <a:pt x="446522" y="205739"/>
                  </a:lnTo>
                  <a:lnTo>
                    <a:pt x="440663" y="194309"/>
                  </a:lnTo>
                  <a:lnTo>
                    <a:pt x="429126" y="176529"/>
                  </a:lnTo>
                  <a:close/>
                </a:path>
                <a:path w="469900" h="546100">
                  <a:moveTo>
                    <a:pt x="118376" y="176529"/>
                  </a:moveTo>
                  <a:lnTo>
                    <a:pt x="88237" y="176529"/>
                  </a:lnTo>
                  <a:lnTo>
                    <a:pt x="91300" y="180339"/>
                  </a:lnTo>
                  <a:lnTo>
                    <a:pt x="94161" y="182879"/>
                  </a:lnTo>
                  <a:lnTo>
                    <a:pt x="98505" y="187959"/>
                  </a:lnTo>
                  <a:lnTo>
                    <a:pt x="99334" y="187959"/>
                  </a:lnTo>
                  <a:lnTo>
                    <a:pt x="102924" y="191769"/>
                  </a:lnTo>
                  <a:lnTo>
                    <a:pt x="106300" y="190499"/>
                  </a:lnTo>
                  <a:lnTo>
                    <a:pt x="117585" y="179069"/>
                  </a:lnTo>
                  <a:lnTo>
                    <a:pt x="118376" y="176529"/>
                  </a:lnTo>
                  <a:close/>
                </a:path>
                <a:path w="469900" h="546100">
                  <a:moveTo>
                    <a:pt x="363526" y="110489"/>
                  </a:moveTo>
                  <a:lnTo>
                    <a:pt x="246405" y="110489"/>
                  </a:lnTo>
                  <a:lnTo>
                    <a:pt x="279131" y="115569"/>
                  </a:lnTo>
                  <a:lnTo>
                    <a:pt x="309751" y="125729"/>
                  </a:lnTo>
                  <a:lnTo>
                    <a:pt x="338351" y="139699"/>
                  </a:lnTo>
                  <a:lnTo>
                    <a:pt x="365018" y="160019"/>
                  </a:lnTo>
                  <a:lnTo>
                    <a:pt x="364228" y="161289"/>
                  </a:lnTo>
                  <a:lnTo>
                    <a:pt x="365332" y="161289"/>
                  </a:lnTo>
                  <a:lnTo>
                    <a:pt x="355742" y="170179"/>
                  </a:lnTo>
                  <a:lnTo>
                    <a:pt x="354788" y="171449"/>
                  </a:lnTo>
                  <a:lnTo>
                    <a:pt x="352516" y="173989"/>
                  </a:lnTo>
                  <a:lnTo>
                    <a:pt x="351887" y="176529"/>
                  </a:lnTo>
                  <a:lnTo>
                    <a:pt x="351988" y="177799"/>
                  </a:lnTo>
                  <a:lnTo>
                    <a:pt x="352340" y="179069"/>
                  </a:lnTo>
                  <a:lnTo>
                    <a:pt x="353231" y="180339"/>
                  </a:lnTo>
                  <a:lnTo>
                    <a:pt x="356431" y="184149"/>
                  </a:lnTo>
                  <a:lnTo>
                    <a:pt x="358215" y="185419"/>
                  </a:lnTo>
                  <a:lnTo>
                    <a:pt x="363663" y="190499"/>
                  </a:lnTo>
                  <a:lnTo>
                    <a:pt x="367441" y="190499"/>
                  </a:lnTo>
                  <a:lnTo>
                    <a:pt x="372889" y="185419"/>
                  </a:lnTo>
                  <a:lnTo>
                    <a:pt x="377886" y="180339"/>
                  </a:lnTo>
                  <a:lnTo>
                    <a:pt x="381387" y="176529"/>
                  </a:lnTo>
                  <a:lnTo>
                    <a:pt x="429126" y="176529"/>
                  </a:lnTo>
                  <a:lnTo>
                    <a:pt x="417515" y="158749"/>
                  </a:lnTo>
                  <a:lnTo>
                    <a:pt x="434412" y="140969"/>
                  </a:lnTo>
                  <a:lnTo>
                    <a:pt x="457278" y="140969"/>
                  </a:lnTo>
                  <a:lnTo>
                    <a:pt x="460898" y="137159"/>
                  </a:lnTo>
                  <a:lnTo>
                    <a:pt x="460723" y="132079"/>
                  </a:lnTo>
                  <a:lnTo>
                    <a:pt x="391342" y="132079"/>
                  </a:lnTo>
                  <a:lnTo>
                    <a:pt x="377833" y="120649"/>
                  </a:lnTo>
                  <a:lnTo>
                    <a:pt x="363526" y="110489"/>
                  </a:lnTo>
                  <a:close/>
                </a:path>
                <a:path w="469900" h="546100">
                  <a:moveTo>
                    <a:pt x="457278" y="140969"/>
                  </a:moveTo>
                  <a:lnTo>
                    <a:pt x="434412" y="140969"/>
                  </a:lnTo>
                  <a:lnTo>
                    <a:pt x="434700" y="142239"/>
                  </a:lnTo>
                  <a:lnTo>
                    <a:pt x="435089" y="142239"/>
                  </a:lnTo>
                  <a:lnTo>
                    <a:pt x="441617" y="148589"/>
                  </a:lnTo>
                  <a:lnTo>
                    <a:pt x="450039" y="148589"/>
                  </a:lnTo>
                  <a:lnTo>
                    <a:pt x="457278" y="140969"/>
                  </a:lnTo>
                  <a:close/>
                </a:path>
                <a:path w="469900" h="546100">
                  <a:moveTo>
                    <a:pt x="246405" y="110489"/>
                  </a:moveTo>
                  <a:lnTo>
                    <a:pt x="223118" y="110489"/>
                  </a:lnTo>
                  <a:lnTo>
                    <a:pt x="223131" y="130809"/>
                  </a:lnTo>
                  <a:lnTo>
                    <a:pt x="225366" y="133349"/>
                  </a:lnTo>
                  <a:lnTo>
                    <a:pt x="243530" y="133349"/>
                  </a:lnTo>
                  <a:lnTo>
                    <a:pt x="246267" y="130809"/>
                  </a:lnTo>
                  <a:lnTo>
                    <a:pt x="246381" y="125729"/>
                  </a:lnTo>
                  <a:lnTo>
                    <a:pt x="246405" y="110489"/>
                  </a:lnTo>
                  <a:close/>
                </a:path>
                <a:path w="469900" h="546100">
                  <a:moveTo>
                    <a:pt x="416838" y="85089"/>
                  </a:moveTo>
                  <a:lnTo>
                    <a:pt x="408339" y="85089"/>
                  </a:lnTo>
                  <a:lnTo>
                    <a:pt x="397644" y="95250"/>
                  </a:lnTo>
                  <a:lnTo>
                    <a:pt x="397732" y="104139"/>
                  </a:lnTo>
                  <a:lnTo>
                    <a:pt x="404924" y="111759"/>
                  </a:lnTo>
                  <a:lnTo>
                    <a:pt x="406682" y="113029"/>
                  </a:lnTo>
                  <a:lnTo>
                    <a:pt x="408151" y="114299"/>
                  </a:lnTo>
                  <a:lnTo>
                    <a:pt x="391342" y="132079"/>
                  </a:lnTo>
                  <a:lnTo>
                    <a:pt x="460723" y="132079"/>
                  </a:lnTo>
                  <a:lnTo>
                    <a:pt x="460635" y="129539"/>
                  </a:lnTo>
                  <a:lnTo>
                    <a:pt x="438651" y="106679"/>
                  </a:lnTo>
                  <a:lnTo>
                    <a:pt x="422498" y="90169"/>
                  </a:lnTo>
                  <a:lnTo>
                    <a:pt x="416838" y="85089"/>
                  </a:lnTo>
                  <a:close/>
                </a:path>
                <a:path w="469900" h="546100">
                  <a:moveTo>
                    <a:pt x="198704" y="0"/>
                  </a:moveTo>
                  <a:lnTo>
                    <a:pt x="173170" y="22859"/>
                  </a:lnTo>
                  <a:lnTo>
                    <a:pt x="174646" y="31750"/>
                  </a:lnTo>
                  <a:lnTo>
                    <a:pt x="178722" y="38100"/>
                  </a:lnTo>
                  <a:lnTo>
                    <a:pt x="184817" y="43179"/>
                  </a:lnTo>
                  <a:lnTo>
                    <a:pt x="192351" y="45719"/>
                  </a:lnTo>
                  <a:lnTo>
                    <a:pt x="273243" y="45719"/>
                  </a:lnTo>
                  <a:lnTo>
                    <a:pt x="284091" y="43179"/>
                  </a:lnTo>
                  <a:lnTo>
                    <a:pt x="292013" y="36829"/>
                  </a:lnTo>
                  <a:lnTo>
                    <a:pt x="296061" y="27939"/>
                  </a:lnTo>
                  <a:lnTo>
                    <a:pt x="295286" y="16509"/>
                  </a:lnTo>
                  <a:lnTo>
                    <a:pt x="292012" y="10159"/>
                  </a:lnTo>
                  <a:lnTo>
                    <a:pt x="286962" y="5079"/>
                  </a:lnTo>
                  <a:lnTo>
                    <a:pt x="280431" y="1269"/>
                  </a:lnTo>
                  <a:lnTo>
                    <a:pt x="204767" y="1269"/>
                  </a:lnTo>
                  <a:lnTo>
                    <a:pt x="198704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369006" y="418960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>
                <a:lnSpc>
                  <a:spcPts val="127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marL="12700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40AEF5-11B3-48EC-874F-4A1CC435B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FE19F216-243A-4B5F-BCB7-BBDC64AAD0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5678247"/>
                  </p:ext>
                </p:extLst>
              </p:nvPr>
            </p:nvGraphicFramePr>
            <p:xfrm>
              <a:off x="5303103" y="-42025"/>
              <a:ext cx="11339365" cy="99329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339365" cy="9932943"/>
                    </a:xfrm>
                    <a:prstGeom prst="rect">
                      <a:avLst/>
                    </a:prstGeom>
                  </am3d:spPr>
                  <am3d:camera>
                    <am3d:pos x="0" y="0" z="548918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7" d="1000000"/>
                    <am3d:preTrans dx="-3586716" dy="-858885" dz="-4228"/>
                    <am3d:scale>
                      <am3d:sx n="1000000" d="1000000"/>
                      <am3d:sy n="1000000" d="1000000"/>
                      <am3d:sz n="1000000" d="1000000"/>
                    </am3d:scale>
                    <am3d:rot ax="9061599" ay="-1960724" az="-980133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7539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FE19F216-243A-4B5F-BCB7-BBDC64AAD0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3103" y="-42025"/>
                <a:ext cx="11339365" cy="993294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03DCA4F-D484-4E39-9E49-626B859D4732}"/>
              </a:ext>
            </a:extLst>
          </p:cNvPr>
          <p:cNvSpPr/>
          <p:nvPr/>
        </p:nvSpPr>
        <p:spPr>
          <a:xfrm>
            <a:off x="11393520" y="8440151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1550" y="1689100"/>
            <a:ext cx="7647591" cy="12750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sz="1600" dirty="0">
                <a:solidFill>
                  <a:srgbClr val="222222"/>
                </a:solidFill>
                <a:cs typeface="Source Sans Pro Light"/>
              </a:rPr>
              <a:t>The old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rock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driven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back to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mantle,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while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new, melted rock comes from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Earth’s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interior through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rift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lithosphere.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It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can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also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come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through volcanoes,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cone-  shaped rupture,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which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also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can release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melted rock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form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lava.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You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can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find  </a:t>
            </a:r>
            <a:r>
              <a:rPr sz="1600" b="1" spc="-5" dirty="0">
                <a:solidFill>
                  <a:srgbClr val="222222"/>
                </a:solidFill>
                <a:cs typeface="Source Sans Pro"/>
              </a:rPr>
              <a:t>“Volcanic Activity”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b="1" spc="-15" dirty="0">
                <a:solidFill>
                  <a:srgbClr val="222222"/>
                </a:solidFill>
                <a:cs typeface="Source Sans Pro"/>
              </a:rPr>
              <a:t>“Stratovolcano </a:t>
            </a:r>
            <a:r>
              <a:rPr sz="1600" b="1" spc="-5" dirty="0">
                <a:solidFill>
                  <a:srgbClr val="222222"/>
                </a:solidFill>
                <a:cs typeface="Source Sans Pro"/>
              </a:rPr>
              <a:t>(Composite Volcano)”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models which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describe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it  in the Geology gallery of the Lifeliqe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app.</a:t>
            </a:r>
            <a:endParaRPr sz="1600" dirty="0">
              <a:cs typeface="Source Sans Pro Light"/>
            </a:endParaRPr>
          </a:p>
        </p:txBody>
      </p:sp>
      <p:sp>
        <p:nvSpPr>
          <p:cNvPr id="3" name="object 3">
            <a:hlinkClick r:id="rId2"/>
          </p:cNvPr>
          <p:cNvSpPr/>
          <p:nvPr/>
        </p:nvSpPr>
        <p:spPr>
          <a:xfrm>
            <a:off x="9581356" y="16112"/>
            <a:ext cx="8193881" cy="6138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638476" y="7632700"/>
            <a:ext cx="8036719" cy="12750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heating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melting of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rock occurs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in the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Earth’s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mantle.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old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rock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being  melted,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then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additional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heat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added by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planet's core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and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rock returns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back to 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the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surface,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forming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this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way a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circle.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This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circulatory motion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of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heated material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called  thermal convection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(in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diﬀerence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with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thermal conduction,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when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just </a:t>
            </a:r>
            <a:r>
              <a:rPr sz="1600" spc="-15" dirty="0">
                <a:solidFill>
                  <a:srgbClr val="222222"/>
                </a:solidFill>
                <a:cs typeface="Source Sans Pro Light"/>
              </a:rPr>
              <a:t>heat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is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transferred, 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not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matter).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This </a:t>
            </a:r>
            <a:r>
              <a:rPr sz="1600" spc="-5" dirty="0">
                <a:solidFill>
                  <a:srgbClr val="222222"/>
                </a:solidFill>
                <a:cs typeface="Source Sans Pro Light"/>
              </a:rPr>
              <a:t>circulation also allows for </a:t>
            </a:r>
            <a:r>
              <a:rPr sz="1600" spc="-10" dirty="0">
                <a:solidFill>
                  <a:srgbClr val="222222"/>
                </a:solidFill>
                <a:cs typeface="Source Sans Pro Light"/>
              </a:rPr>
              <a:t>tectonic plate</a:t>
            </a:r>
            <a:r>
              <a:rPr sz="1600" spc="50" dirty="0">
                <a:solidFill>
                  <a:srgbClr val="222222"/>
                </a:solidFill>
                <a:cs typeface="Source Sans Pro Light"/>
              </a:rPr>
              <a:t> </a:t>
            </a:r>
            <a:r>
              <a:rPr sz="1600" dirty="0">
                <a:solidFill>
                  <a:srgbClr val="222222"/>
                </a:solidFill>
                <a:cs typeface="Source Sans Pro Light"/>
              </a:rPr>
              <a:t>movement.</a:t>
            </a:r>
            <a:endParaRPr sz="1600" dirty="0">
              <a:cs typeface="Source Sans Pro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1756" y="5650300"/>
            <a:ext cx="6096000" cy="457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44317-62E5-4180-B8F8-77A06F3D0F6F}"/>
              </a:ext>
            </a:extLst>
          </p:cNvPr>
          <p:cNvSpPr/>
          <p:nvPr/>
        </p:nvSpPr>
        <p:spPr>
          <a:xfrm>
            <a:off x="7569593" y="9808001"/>
            <a:ext cx="5742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</a:rPr>
              <a:t>Surachit (https://commons.wikimedia.org/wiki/File:Oceanic_spreading.svg), „Oceanic spreading“, https://creativecommons.org/licenses/by-sa/3.0/legalcode</a:t>
            </a:r>
            <a:endParaRPr lang="en-US" sz="1200" dirty="0"/>
          </a:p>
          <a:p>
            <a:br>
              <a:rPr lang="en-US" sz="1200" dirty="0"/>
            </a:br>
            <a:endParaRPr lang="cs-CZ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7FF6E-46C1-48DB-827A-CD0E8282DC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6C6E6-7166-4C00-B519-3301D9A64FB1}"/>
              </a:ext>
            </a:extLst>
          </p:cNvPr>
          <p:cNvSpPr txBox="1"/>
          <p:nvPr/>
        </p:nvSpPr>
        <p:spPr>
          <a:xfrm>
            <a:off x="13391356" y="5650300"/>
            <a:ext cx="2971800" cy="38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3700"/>
            <a:ext cx="7359649" cy="828000"/>
          </a:xfrm>
          <a:custGeom>
            <a:avLst/>
            <a:gdLst/>
            <a:ahLst/>
            <a:cxnLst/>
            <a:rect l="l" t="t" r="r" b="b"/>
            <a:pathLst>
              <a:path w="3883025" h="437515">
                <a:moveTo>
                  <a:pt x="3663867" y="0"/>
                </a:moveTo>
                <a:lnTo>
                  <a:pt x="0" y="0"/>
                </a:lnTo>
                <a:lnTo>
                  <a:pt x="0" y="437153"/>
                </a:lnTo>
                <a:lnTo>
                  <a:pt x="3663867" y="437153"/>
                </a:lnTo>
                <a:lnTo>
                  <a:pt x="3713985" y="431380"/>
                </a:lnTo>
                <a:lnTo>
                  <a:pt x="3759992" y="414936"/>
                </a:lnTo>
                <a:lnTo>
                  <a:pt x="3800576" y="389134"/>
                </a:lnTo>
                <a:lnTo>
                  <a:pt x="3834425" y="355285"/>
                </a:lnTo>
                <a:lnTo>
                  <a:pt x="3860228" y="314701"/>
                </a:lnTo>
                <a:lnTo>
                  <a:pt x="3876671" y="268694"/>
                </a:lnTo>
                <a:lnTo>
                  <a:pt x="3882444" y="218577"/>
                </a:lnTo>
                <a:lnTo>
                  <a:pt x="3876671" y="168459"/>
                </a:lnTo>
                <a:lnTo>
                  <a:pt x="3860228" y="122452"/>
                </a:lnTo>
                <a:lnTo>
                  <a:pt x="3834425" y="81868"/>
                </a:lnTo>
                <a:lnTo>
                  <a:pt x="3800576" y="48018"/>
                </a:lnTo>
                <a:lnTo>
                  <a:pt x="3759992" y="22216"/>
                </a:lnTo>
                <a:lnTo>
                  <a:pt x="3713985" y="5772"/>
                </a:lnTo>
                <a:lnTo>
                  <a:pt x="3663867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557131" y="589019"/>
            <a:ext cx="469900" cy="539750"/>
          </a:xfrm>
          <a:custGeom>
            <a:avLst/>
            <a:gdLst/>
            <a:ahLst/>
            <a:cxnLst/>
            <a:rect l="l" t="t" r="r" b="b"/>
            <a:pathLst>
              <a:path w="469900" h="539750">
                <a:moveTo>
                  <a:pt x="264506" y="39370"/>
                </a:moveTo>
                <a:lnTo>
                  <a:pt x="200524" y="39370"/>
                </a:lnTo>
                <a:lnTo>
                  <a:pt x="204754" y="40640"/>
                </a:lnTo>
                <a:lnTo>
                  <a:pt x="204754" y="67309"/>
                </a:lnTo>
                <a:lnTo>
                  <a:pt x="202845" y="67309"/>
                </a:lnTo>
                <a:lnTo>
                  <a:pt x="195653" y="68579"/>
                </a:lnTo>
                <a:lnTo>
                  <a:pt x="154676" y="78740"/>
                </a:lnTo>
                <a:lnTo>
                  <a:pt x="102999" y="105409"/>
                </a:lnTo>
                <a:lnTo>
                  <a:pt x="63708" y="139700"/>
                </a:lnTo>
                <a:lnTo>
                  <a:pt x="36740" y="173990"/>
                </a:lnTo>
                <a:lnTo>
                  <a:pt x="16325" y="214629"/>
                </a:lnTo>
                <a:lnTo>
                  <a:pt x="3849" y="259079"/>
                </a:lnTo>
                <a:lnTo>
                  <a:pt x="0" y="307340"/>
                </a:lnTo>
                <a:lnTo>
                  <a:pt x="108" y="314959"/>
                </a:lnTo>
                <a:lnTo>
                  <a:pt x="12339" y="379729"/>
                </a:lnTo>
                <a:lnTo>
                  <a:pt x="40557" y="436879"/>
                </a:lnTo>
                <a:lnTo>
                  <a:pt x="94974" y="494029"/>
                </a:lnTo>
                <a:lnTo>
                  <a:pt x="133206" y="516890"/>
                </a:lnTo>
                <a:lnTo>
                  <a:pt x="175287" y="532129"/>
                </a:lnTo>
                <a:lnTo>
                  <a:pt x="221161" y="539750"/>
                </a:lnTo>
                <a:lnTo>
                  <a:pt x="253673" y="539750"/>
                </a:lnTo>
                <a:lnTo>
                  <a:pt x="285884" y="534670"/>
                </a:lnTo>
                <a:lnTo>
                  <a:pt x="314319" y="525779"/>
                </a:lnTo>
                <a:lnTo>
                  <a:pt x="340881" y="514350"/>
                </a:lnTo>
                <a:lnTo>
                  <a:pt x="365552" y="500379"/>
                </a:lnTo>
                <a:lnTo>
                  <a:pt x="214605" y="500379"/>
                </a:lnTo>
                <a:lnTo>
                  <a:pt x="197950" y="497840"/>
                </a:lnTo>
                <a:lnTo>
                  <a:pt x="189804" y="495300"/>
                </a:lnTo>
                <a:lnTo>
                  <a:pt x="186928" y="495300"/>
                </a:lnTo>
                <a:lnTo>
                  <a:pt x="180665" y="494029"/>
                </a:lnTo>
                <a:lnTo>
                  <a:pt x="176296" y="492759"/>
                </a:lnTo>
                <a:lnTo>
                  <a:pt x="171739" y="490220"/>
                </a:lnTo>
                <a:lnTo>
                  <a:pt x="167246" y="488950"/>
                </a:lnTo>
                <a:lnTo>
                  <a:pt x="159601" y="486409"/>
                </a:lnTo>
                <a:lnTo>
                  <a:pt x="155935" y="485140"/>
                </a:lnTo>
                <a:lnTo>
                  <a:pt x="151843" y="482600"/>
                </a:lnTo>
                <a:lnTo>
                  <a:pt x="148466" y="481329"/>
                </a:lnTo>
                <a:lnTo>
                  <a:pt x="146457" y="480059"/>
                </a:lnTo>
                <a:lnTo>
                  <a:pt x="138826" y="476250"/>
                </a:lnTo>
                <a:lnTo>
                  <a:pt x="133314" y="472440"/>
                </a:lnTo>
                <a:lnTo>
                  <a:pt x="127917" y="469900"/>
                </a:lnTo>
                <a:lnTo>
                  <a:pt x="127955" y="468629"/>
                </a:lnTo>
                <a:lnTo>
                  <a:pt x="122908" y="466090"/>
                </a:lnTo>
                <a:lnTo>
                  <a:pt x="120284" y="463550"/>
                </a:lnTo>
                <a:lnTo>
                  <a:pt x="119594" y="463550"/>
                </a:lnTo>
                <a:lnTo>
                  <a:pt x="118765" y="462279"/>
                </a:lnTo>
                <a:lnTo>
                  <a:pt x="112175" y="457200"/>
                </a:lnTo>
                <a:lnTo>
                  <a:pt x="104128" y="450850"/>
                </a:lnTo>
                <a:lnTo>
                  <a:pt x="103915" y="450850"/>
                </a:lnTo>
                <a:lnTo>
                  <a:pt x="118138" y="436879"/>
                </a:lnTo>
                <a:lnTo>
                  <a:pt x="118163" y="434340"/>
                </a:lnTo>
                <a:lnTo>
                  <a:pt x="87509" y="434340"/>
                </a:lnTo>
                <a:lnTo>
                  <a:pt x="84810" y="430529"/>
                </a:lnTo>
                <a:lnTo>
                  <a:pt x="82274" y="427990"/>
                </a:lnTo>
                <a:lnTo>
                  <a:pt x="79801" y="424179"/>
                </a:lnTo>
                <a:lnTo>
                  <a:pt x="63386" y="400050"/>
                </a:lnTo>
                <a:lnTo>
                  <a:pt x="51081" y="373379"/>
                </a:lnTo>
                <a:lnTo>
                  <a:pt x="42856" y="344170"/>
                </a:lnTo>
                <a:lnTo>
                  <a:pt x="38677" y="313690"/>
                </a:lnTo>
                <a:lnTo>
                  <a:pt x="56817" y="313690"/>
                </a:lnTo>
                <a:lnTo>
                  <a:pt x="58084" y="312420"/>
                </a:lnTo>
                <a:lnTo>
                  <a:pt x="60193" y="312420"/>
                </a:lnTo>
                <a:lnTo>
                  <a:pt x="61223" y="309879"/>
                </a:lnTo>
                <a:lnTo>
                  <a:pt x="61235" y="293370"/>
                </a:lnTo>
                <a:lnTo>
                  <a:pt x="58637" y="290829"/>
                </a:lnTo>
                <a:lnTo>
                  <a:pt x="38714" y="290829"/>
                </a:lnTo>
                <a:lnTo>
                  <a:pt x="39279" y="285750"/>
                </a:lnTo>
                <a:lnTo>
                  <a:pt x="46699" y="246379"/>
                </a:lnTo>
                <a:lnTo>
                  <a:pt x="47213" y="243840"/>
                </a:lnTo>
                <a:lnTo>
                  <a:pt x="47816" y="242570"/>
                </a:lnTo>
                <a:lnTo>
                  <a:pt x="48380" y="240029"/>
                </a:lnTo>
                <a:lnTo>
                  <a:pt x="51042" y="240029"/>
                </a:lnTo>
                <a:lnTo>
                  <a:pt x="51934" y="237490"/>
                </a:lnTo>
                <a:lnTo>
                  <a:pt x="51155" y="232409"/>
                </a:lnTo>
                <a:lnTo>
                  <a:pt x="51983" y="229870"/>
                </a:lnTo>
                <a:lnTo>
                  <a:pt x="52787" y="228600"/>
                </a:lnTo>
                <a:lnTo>
                  <a:pt x="53716" y="226059"/>
                </a:lnTo>
                <a:lnTo>
                  <a:pt x="58709" y="214629"/>
                </a:lnTo>
                <a:lnTo>
                  <a:pt x="64337" y="204470"/>
                </a:lnTo>
                <a:lnTo>
                  <a:pt x="70627" y="193040"/>
                </a:lnTo>
                <a:lnTo>
                  <a:pt x="77666" y="184150"/>
                </a:lnTo>
                <a:lnTo>
                  <a:pt x="79638" y="181609"/>
                </a:lnTo>
                <a:lnTo>
                  <a:pt x="81986" y="177800"/>
                </a:lnTo>
                <a:lnTo>
                  <a:pt x="83592" y="176529"/>
                </a:lnTo>
                <a:lnTo>
                  <a:pt x="85248" y="173990"/>
                </a:lnTo>
                <a:lnTo>
                  <a:pt x="88036" y="170179"/>
                </a:lnTo>
                <a:lnTo>
                  <a:pt x="118376" y="170179"/>
                </a:lnTo>
                <a:lnTo>
                  <a:pt x="117134" y="167640"/>
                </a:lnTo>
                <a:lnTo>
                  <a:pt x="116795" y="166370"/>
                </a:lnTo>
                <a:lnTo>
                  <a:pt x="116343" y="166370"/>
                </a:lnTo>
                <a:lnTo>
                  <a:pt x="112200" y="161290"/>
                </a:lnTo>
                <a:lnTo>
                  <a:pt x="108548" y="157479"/>
                </a:lnTo>
                <a:lnTo>
                  <a:pt x="104568" y="153670"/>
                </a:lnTo>
                <a:lnTo>
                  <a:pt x="131154" y="133350"/>
                </a:lnTo>
                <a:lnTo>
                  <a:pt x="159699" y="119379"/>
                </a:lnTo>
                <a:lnTo>
                  <a:pt x="190333" y="109220"/>
                </a:lnTo>
                <a:lnTo>
                  <a:pt x="223118" y="104140"/>
                </a:lnTo>
                <a:lnTo>
                  <a:pt x="363526" y="104140"/>
                </a:lnTo>
                <a:lnTo>
                  <a:pt x="348441" y="93979"/>
                </a:lnTo>
                <a:lnTo>
                  <a:pt x="332594" y="86359"/>
                </a:lnTo>
                <a:lnTo>
                  <a:pt x="299336" y="73659"/>
                </a:lnTo>
                <a:lnTo>
                  <a:pt x="282116" y="69850"/>
                </a:lnTo>
                <a:lnTo>
                  <a:pt x="264506" y="67309"/>
                </a:lnTo>
                <a:lnTo>
                  <a:pt x="264506" y="39370"/>
                </a:lnTo>
                <a:close/>
              </a:path>
              <a:path w="469900" h="539750">
                <a:moveTo>
                  <a:pt x="235007" y="477520"/>
                </a:moveTo>
                <a:lnTo>
                  <a:pt x="228114" y="477520"/>
                </a:lnTo>
                <a:lnTo>
                  <a:pt x="226258" y="478790"/>
                </a:lnTo>
                <a:lnTo>
                  <a:pt x="224901" y="480059"/>
                </a:lnTo>
                <a:lnTo>
                  <a:pt x="223683" y="481329"/>
                </a:lnTo>
                <a:lnTo>
                  <a:pt x="223131" y="482600"/>
                </a:lnTo>
                <a:lnTo>
                  <a:pt x="223118" y="500379"/>
                </a:lnTo>
                <a:lnTo>
                  <a:pt x="245300" y="500379"/>
                </a:lnTo>
                <a:lnTo>
                  <a:pt x="245569" y="492759"/>
                </a:lnTo>
                <a:lnTo>
                  <a:pt x="245701" y="481329"/>
                </a:lnTo>
                <a:lnTo>
                  <a:pt x="243053" y="478790"/>
                </a:lnTo>
                <a:lnTo>
                  <a:pt x="235007" y="477520"/>
                </a:lnTo>
                <a:close/>
              </a:path>
              <a:path w="469900" h="539750">
                <a:moveTo>
                  <a:pt x="367064" y="421640"/>
                </a:moveTo>
                <a:lnTo>
                  <a:pt x="363336" y="421640"/>
                </a:lnTo>
                <a:lnTo>
                  <a:pt x="352729" y="431800"/>
                </a:lnTo>
                <a:lnTo>
                  <a:pt x="351774" y="433070"/>
                </a:lnTo>
                <a:lnTo>
                  <a:pt x="351649" y="434340"/>
                </a:lnTo>
                <a:lnTo>
                  <a:pt x="351599" y="436879"/>
                </a:lnTo>
                <a:lnTo>
                  <a:pt x="352629" y="438150"/>
                </a:lnTo>
                <a:lnTo>
                  <a:pt x="364956" y="450850"/>
                </a:lnTo>
                <a:lnTo>
                  <a:pt x="364328" y="452120"/>
                </a:lnTo>
                <a:lnTo>
                  <a:pt x="337629" y="471170"/>
                </a:lnTo>
                <a:lnTo>
                  <a:pt x="308961" y="486409"/>
                </a:lnTo>
                <a:lnTo>
                  <a:pt x="278220" y="496570"/>
                </a:lnTo>
                <a:lnTo>
                  <a:pt x="245300" y="500379"/>
                </a:lnTo>
                <a:lnTo>
                  <a:pt x="365552" y="500379"/>
                </a:lnTo>
                <a:lnTo>
                  <a:pt x="388316" y="482600"/>
                </a:lnTo>
                <a:lnTo>
                  <a:pt x="389208" y="481329"/>
                </a:lnTo>
                <a:lnTo>
                  <a:pt x="390125" y="481329"/>
                </a:lnTo>
                <a:lnTo>
                  <a:pt x="391003" y="480059"/>
                </a:lnTo>
                <a:lnTo>
                  <a:pt x="400767" y="471170"/>
                </a:lnTo>
                <a:lnTo>
                  <a:pt x="409930" y="461009"/>
                </a:lnTo>
                <a:lnTo>
                  <a:pt x="418495" y="450850"/>
                </a:lnTo>
                <a:lnTo>
                  <a:pt x="426466" y="440690"/>
                </a:lnTo>
                <a:lnTo>
                  <a:pt x="426327" y="440690"/>
                </a:lnTo>
                <a:lnTo>
                  <a:pt x="429397" y="435609"/>
                </a:lnTo>
                <a:lnTo>
                  <a:pt x="380798" y="435609"/>
                </a:lnTo>
                <a:lnTo>
                  <a:pt x="377459" y="431800"/>
                </a:lnTo>
                <a:lnTo>
                  <a:pt x="374358" y="427990"/>
                </a:lnTo>
                <a:lnTo>
                  <a:pt x="367064" y="421640"/>
                </a:lnTo>
                <a:close/>
              </a:path>
              <a:path w="469900" h="539750">
                <a:moveTo>
                  <a:pt x="454946" y="219709"/>
                </a:moveTo>
                <a:lnTo>
                  <a:pt x="413448" y="219709"/>
                </a:lnTo>
                <a:lnTo>
                  <a:pt x="414402" y="222250"/>
                </a:lnTo>
                <a:lnTo>
                  <a:pt x="416624" y="227329"/>
                </a:lnTo>
                <a:lnTo>
                  <a:pt x="417753" y="231140"/>
                </a:lnTo>
                <a:lnTo>
                  <a:pt x="418694" y="233679"/>
                </a:lnTo>
                <a:lnTo>
                  <a:pt x="420277" y="237490"/>
                </a:lnTo>
                <a:lnTo>
                  <a:pt x="420842" y="238759"/>
                </a:lnTo>
                <a:lnTo>
                  <a:pt x="422148" y="243840"/>
                </a:lnTo>
                <a:lnTo>
                  <a:pt x="423202" y="246379"/>
                </a:lnTo>
                <a:lnTo>
                  <a:pt x="423993" y="250190"/>
                </a:lnTo>
                <a:lnTo>
                  <a:pt x="424695" y="252729"/>
                </a:lnTo>
                <a:lnTo>
                  <a:pt x="425612" y="255270"/>
                </a:lnTo>
                <a:lnTo>
                  <a:pt x="426692" y="260350"/>
                </a:lnTo>
                <a:lnTo>
                  <a:pt x="426980" y="261620"/>
                </a:lnTo>
                <a:lnTo>
                  <a:pt x="427558" y="265429"/>
                </a:lnTo>
                <a:lnTo>
                  <a:pt x="428134" y="267970"/>
                </a:lnTo>
                <a:lnTo>
                  <a:pt x="429139" y="274320"/>
                </a:lnTo>
                <a:lnTo>
                  <a:pt x="429491" y="278129"/>
                </a:lnTo>
                <a:lnTo>
                  <a:pt x="431022" y="292100"/>
                </a:lnTo>
                <a:lnTo>
                  <a:pt x="411929" y="292100"/>
                </a:lnTo>
                <a:lnTo>
                  <a:pt x="409444" y="293370"/>
                </a:lnTo>
                <a:lnTo>
                  <a:pt x="408352" y="295909"/>
                </a:lnTo>
                <a:lnTo>
                  <a:pt x="408164" y="297179"/>
                </a:lnTo>
                <a:lnTo>
                  <a:pt x="408075" y="307340"/>
                </a:lnTo>
                <a:lnTo>
                  <a:pt x="408200" y="311150"/>
                </a:lnTo>
                <a:lnTo>
                  <a:pt x="410812" y="313690"/>
                </a:lnTo>
                <a:lnTo>
                  <a:pt x="430784" y="313690"/>
                </a:lnTo>
                <a:lnTo>
                  <a:pt x="430758" y="314959"/>
                </a:lnTo>
                <a:lnTo>
                  <a:pt x="425778" y="347979"/>
                </a:lnTo>
                <a:lnTo>
                  <a:pt x="415850" y="379729"/>
                </a:lnTo>
                <a:lnTo>
                  <a:pt x="400921" y="408940"/>
                </a:lnTo>
                <a:lnTo>
                  <a:pt x="380973" y="435609"/>
                </a:lnTo>
                <a:lnTo>
                  <a:pt x="429397" y="435609"/>
                </a:lnTo>
                <a:lnTo>
                  <a:pt x="443980" y="411479"/>
                </a:lnTo>
                <a:lnTo>
                  <a:pt x="457035" y="379729"/>
                </a:lnTo>
                <a:lnTo>
                  <a:pt x="465520" y="347979"/>
                </a:lnTo>
                <a:lnTo>
                  <a:pt x="469459" y="313690"/>
                </a:lnTo>
                <a:lnTo>
                  <a:pt x="469376" y="290829"/>
                </a:lnTo>
                <a:lnTo>
                  <a:pt x="468086" y="274320"/>
                </a:lnTo>
                <a:lnTo>
                  <a:pt x="465037" y="255270"/>
                </a:lnTo>
                <a:lnTo>
                  <a:pt x="460471" y="236220"/>
                </a:lnTo>
                <a:lnTo>
                  <a:pt x="456504" y="223520"/>
                </a:lnTo>
                <a:lnTo>
                  <a:pt x="454946" y="219709"/>
                </a:lnTo>
                <a:close/>
              </a:path>
              <a:path w="469900" h="539750">
                <a:moveTo>
                  <a:pt x="106050" y="420370"/>
                </a:moveTo>
                <a:lnTo>
                  <a:pt x="103362" y="420370"/>
                </a:lnTo>
                <a:lnTo>
                  <a:pt x="100915" y="421640"/>
                </a:lnTo>
                <a:lnTo>
                  <a:pt x="99496" y="421640"/>
                </a:lnTo>
                <a:lnTo>
                  <a:pt x="95116" y="426720"/>
                </a:lnTo>
                <a:lnTo>
                  <a:pt x="91488" y="430529"/>
                </a:lnTo>
                <a:lnTo>
                  <a:pt x="87710" y="434340"/>
                </a:lnTo>
                <a:lnTo>
                  <a:pt x="118163" y="434340"/>
                </a:lnTo>
                <a:lnTo>
                  <a:pt x="118176" y="433070"/>
                </a:lnTo>
                <a:lnTo>
                  <a:pt x="111949" y="426720"/>
                </a:lnTo>
                <a:lnTo>
                  <a:pt x="110129" y="425450"/>
                </a:lnTo>
                <a:lnTo>
                  <a:pt x="106050" y="420370"/>
                </a:lnTo>
                <a:close/>
              </a:path>
              <a:path w="469900" h="539750">
                <a:moveTo>
                  <a:pt x="429126" y="170179"/>
                </a:moveTo>
                <a:lnTo>
                  <a:pt x="381387" y="170179"/>
                </a:lnTo>
                <a:lnTo>
                  <a:pt x="384074" y="173990"/>
                </a:lnTo>
                <a:lnTo>
                  <a:pt x="386020" y="176529"/>
                </a:lnTo>
                <a:lnTo>
                  <a:pt x="388994" y="180340"/>
                </a:lnTo>
                <a:lnTo>
                  <a:pt x="394799" y="187959"/>
                </a:lnTo>
                <a:lnTo>
                  <a:pt x="400181" y="195579"/>
                </a:lnTo>
                <a:lnTo>
                  <a:pt x="405142" y="204470"/>
                </a:lnTo>
                <a:lnTo>
                  <a:pt x="409683" y="212090"/>
                </a:lnTo>
                <a:lnTo>
                  <a:pt x="411238" y="215900"/>
                </a:lnTo>
                <a:lnTo>
                  <a:pt x="413485" y="220979"/>
                </a:lnTo>
                <a:lnTo>
                  <a:pt x="413448" y="219709"/>
                </a:lnTo>
                <a:lnTo>
                  <a:pt x="454946" y="219709"/>
                </a:lnTo>
                <a:lnTo>
                  <a:pt x="451829" y="212090"/>
                </a:lnTo>
                <a:lnTo>
                  <a:pt x="446522" y="199390"/>
                </a:lnTo>
                <a:lnTo>
                  <a:pt x="440663" y="187959"/>
                </a:lnTo>
                <a:lnTo>
                  <a:pt x="429126" y="170179"/>
                </a:lnTo>
                <a:close/>
              </a:path>
              <a:path w="469900" h="539750">
                <a:moveTo>
                  <a:pt x="118376" y="170179"/>
                </a:moveTo>
                <a:lnTo>
                  <a:pt x="88237" y="170179"/>
                </a:lnTo>
                <a:lnTo>
                  <a:pt x="94161" y="176529"/>
                </a:lnTo>
                <a:lnTo>
                  <a:pt x="98505" y="181609"/>
                </a:lnTo>
                <a:lnTo>
                  <a:pt x="99334" y="181609"/>
                </a:lnTo>
                <a:lnTo>
                  <a:pt x="102924" y="185420"/>
                </a:lnTo>
                <a:lnTo>
                  <a:pt x="106300" y="184150"/>
                </a:lnTo>
                <a:lnTo>
                  <a:pt x="117585" y="172720"/>
                </a:lnTo>
                <a:lnTo>
                  <a:pt x="118376" y="170179"/>
                </a:lnTo>
                <a:close/>
              </a:path>
              <a:path w="469900" h="539750">
                <a:moveTo>
                  <a:pt x="363526" y="104140"/>
                </a:moveTo>
                <a:lnTo>
                  <a:pt x="246405" y="104140"/>
                </a:lnTo>
                <a:lnTo>
                  <a:pt x="279131" y="109220"/>
                </a:lnTo>
                <a:lnTo>
                  <a:pt x="309751" y="119379"/>
                </a:lnTo>
                <a:lnTo>
                  <a:pt x="338351" y="133350"/>
                </a:lnTo>
                <a:lnTo>
                  <a:pt x="365018" y="153670"/>
                </a:lnTo>
                <a:lnTo>
                  <a:pt x="364228" y="154940"/>
                </a:lnTo>
                <a:lnTo>
                  <a:pt x="365332" y="154940"/>
                </a:lnTo>
                <a:lnTo>
                  <a:pt x="355742" y="163829"/>
                </a:lnTo>
                <a:lnTo>
                  <a:pt x="354788" y="165100"/>
                </a:lnTo>
                <a:lnTo>
                  <a:pt x="352516" y="167640"/>
                </a:lnTo>
                <a:lnTo>
                  <a:pt x="351887" y="170179"/>
                </a:lnTo>
                <a:lnTo>
                  <a:pt x="351988" y="171450"/>
                </a:lnTo>
                <a:lnTo>
                  <a:pt x="352340" y="172720"/>
                </a:lnTo>
                <a:lnTo>
                  <a:pt x="353231" y="173990"/>
                </a:lnTo>
                <a:lnTo>
                  <a:pt x="356431" y="177800"/>
                </a:lnTo>
                <a:lnTo>
                  <a:pt x="358215" y="179070"/>
                </a:lnTo>
                <a:lnTo>
                  <a:pt x="363663" y="184150"/>
                </a:lnTo>
                <a:lnTo>
                  <a:pt x="367441" y="184150"/>
                </a:lnTo>
                <a:lnTo>
                  <a:pt x="372889" y="179070"/>
                </a:lnTo>
                <a:lnTo>
                  <a:pt x="377886" y="173990"/>
                </a:lnTo>
                <a:lnTo>
                  <a:pt x="381387" y="170179"/>
                </a:lnTo>
                <a:lnTo>
                  <a:pt x="429126" y="170179"/>
                </a:lnTo>
                <a:lnTo>
                  <a:pt x="417515" y="152400"/>
                </a:lnTo>
                <a:lnTo>
                  <a:pt x="434412" y="134620"/>
                </a:lnTo>
                <a:lnTo>
                  <a:pt x="457278" y="134620"/>
                </a:lnTo>
                <a:lnTo>
                  <a:pt x="460898" y="130809"/>
                </a:lnTo>
                <a:lnTo>
                  <a:pt x="460723" y="125729"/>
                </a:lnTo>
                <a:lnTo>
                  <a:pt x="391342" y="125729"/>
                </a:lnTo>
                <a:lnTo>
                  <a:pt x="377833" y="114300"/>
                </a:lnTo>
                <a:lnTo>
                  <a:pt x="363526" y="104140"/>
                </a:lnTo>
                <a:close/>
              </a:path>
              <a:path w="469900" h="539750">
                <a:moveTo>
                  <a:pt x="457278" y="134620"/>
                </a:moveTo>
                <a:lnTo>
                  <a:pt x="434412" y="134620"/>
                </a:lnTo>
                <a:lnTo>
                  <a:pt x="434700" y="135890"/>
                </a:lnTo>
                <a:lnTo>
                  <a:pt x="435089" y="135890"/>
                </a:lnTo>
                <a:lnTo>
                  <a:pt x="441617" y="142240"/>
                </a:lnTo>
                <a:lnTo>
                  <a:pt x="450039" y="142240"/>
                </a:lnTo>
                <a:lnTo>
                  <a:pt x="457278" y="134620"/>
                </a:lnTo>
                <a:close/>
              </a:path>
              <a:path w="469900" h="539750">
                <a:moveTo>
                  <a:pt x="246405" y="104140"/>
                </a:moveTo>
                <a:lnTo>
                  <a:pt x="223118" y="104140"/>
                </a:lnTo>
                <a:lnTo>
                  <a:pt x="223131" y="124459"/>
                </a:lnTo>
                <a:lnTo>
                  <a:pt x="225366" y="127000"/>
                </a:lnTo>
                <a:lnTo>
                  <a:pt x="243530" y="127000"/>
                </a:lnTo>
                <a:lnTo>
                  <a:pt x="246267" y="124459"/>
                </a:lnTo>
                <a:lnTo>
                  <a:pt x="246381" y="119379"/>
                </a:lnTo>
                <a:lnTo>
                  <a:pt x="246405" y="104140"/>
                </a:lnTo>
                <a:close/>
              </a:path>
              <a:path w="469900" h="539750">
                <a:moveTo>
                  <a:pt x="416838" y="78740"/>
                </a:moveTo>
                <a:lnTo>
                  <a:pt x="408339" y="78740"/>
                </a:lnTo>
                <a:lnTo>
                  <a:pt x="397644" y="88900"/>
                </a:lnTo>
                <a:lnTo>
                  <a:pt x="397732" y="97790"/>
                </a:lnTo>
                <a:lnTo>
                  <a:pt x="404924" y="105409"/>
                </a:lnTo>
                <a:lnTo>
                  <a:pt x="406682" y="106679"/>
                </a:lnTo>
                <a:lnTo>
                  <a:pt x="408151" y="107950"/>
                </a:lnTo>
                <a:lnTo>
                  <a:pt x="391342" y="125729"/>
                </a:lnTo>
                <a:lnTo>
                  <a:pt x="460723" y="125729"/>
                </a:lnTo>
                <a:lnTo>
                  <a:pt x="460635" y="123190"/>
                </a:lnTo>
                <a:lnTo>
                  <a:pt x="438651" y="100329"/>
                </a:lnTo>
                <a:lnTo>
                  <a:pt x="422498" y="83820"/>
                </a:lnTo>
                <a:lnTo>
                  <a:pt x="416838" y="78740"/>
                </a:lnTo>
                <a:close/>
              </a:path>
              <a:path w="469900" h="539750">
                <a:moveTo>
                  <a:pt x="288769" y="0"/>
                </a:moveTo>
                <a:lnTo>
                  <a:pt x="180814" y="0"/>
                </a:lnTo>
                <a:lnTo>
                  <a:pt x="178851" y="2540"/>
                </a:lnTo>
                <a:lnTo>
                  <a:pt x="174697" y="8890"/>
                </a:lnTo>
                <a:lnTo>
                  <a:pt x="173170" y="16509"/>
                </a:lnTo>
                <a:lnTo>
                  <a:pt x="174646" y="25400"/>
                </a:lnTo>
                <a:lnTo>
                  <a:pt x="178722" y="31750"/>
                </a:lnTo>
                <a:lnTo>
                  <a:pt x="184817" y="36829"/>
                </a:lnTo>
                <a:lnTo>
                  <a:pt x="192351" y="39370"/>
                </a:lnTo>
                <a:lnTo>
                  <a:pt x="273243" y="39370"/>
                </a:lnTo>
                <a:lnTo>
                  <a:pt x="284091" y="36829"/>
                </a:lnTo>
                <a:lnTo>
                  <a:pt x="292013" y="30479"/>
                </a:lnTo>
                <a:lnTo>
                  <a:pt x="296061" y="21590"/>
                </a:lnTo>
                <a:lnTo>
                  <a:pt x="295286" y="10159"/>
                </a:lnTo>
                <a:lnTo>
                  <a:pt x="292012" y="3809"/>
                </a:lnTo>
                <a:lnTo>
                  <a:pt x="288769" y="0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585845"/>
            <a:ext cx="668654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cs typeface="Source Sans Pro Light"/>
              </a:rPr>
              <a:t>6.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Experiment 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–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Circulating</a:t>
            </a:r>
            <a:r>
              <a:rPr sz="2800" spc="-4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20" dirty="0">
                <a:solidFill>
                  <a:srgbClr val="FFFFFF"/>
                </a:solidFill>
                <a:cs typeface="Source Sans Pro Light"/>
              </a:rPr>
              <a:t>heat</a:t>
            </a:r>
            <a:endParaRPr sz="28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58556" y="698500"/>
            <a:ext cx="27305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270"/>
              </a:lnSpc>
              <a:spcBef>
                <a:spcPts val="100"/>
              </a:spcBef>
            </a:pPr>
            <a:r>
              <a:rPr sz="1200" dirty="0">
                <a:solidFill>
                  <a:srgbClr val="00A0F0"/>
                </a:solidFill>
                <a:cs typeface="Source Sans Pro"/>
              </a:rPr>
              <a:t>15</a:t>
            </a:r>
            <a:endParaRPr sz="1200" dirty="0">
              <a:cs typeface="Source Sans Pro"/>
            </a:endParaRPr>
          </a:p>
          <a:p>
            <a:pPr marL="12700">
              <a:lnSpc>
                <a:spcPts val="1270"/>
              </a:lnSpc>
            </a:pPr>
            <a:r>
              <a:rPr sz="1200" dirty="0">
                <a:solidFill>
                  <a:srgbClr val="00A0F0"/>
                </a:solidFill>
                <a:cs typeface="Source Sans Pro"/>
              </a:rPr>
              <a:t>min</a:t>
            </a:r>
            <a:endParaRPr sz="1200" dirty="0">
              <a:cs typeface="Source Sans Pr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1550" y="1536700"/>
            <a:ext cx="17068006" cy="355392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6985">
              <a:lnSpc>
                <a:spcPct val="104200"/>
              </a:lnSpc>
              <a:spcBef>
                <a:spcPts val="40"/>
              </a:spcBef>
            </a:pPr>
            <a:r>
              <a:rPr sz="1600" dirty="0">
                <a:cs typeface="Source Sans Pro Light"/>
              </a:rPr>
              <a:t>In this experiment we will </a:t>
            </a:r>
            <a:r>
              <a:rPr sz="1600" spc="-10" dirty="0">
                <a:cs typeface="Source Sans Pro Light"/>
              </a:rPr>
              <a:t>practically </a:t>
            </a:r>
            <a:r>
              <a:rPr sz="1600" spc="-5" dirty="0">
                <a:cs typeface="Source Sans Pro Light"/>
              </a:rPr>
              <a:t>simulate </a:t>
            </a:r>
            <a:r>
              <a:rPr sz="1600" dirty="0">
                <a:cs typeface="Source Sans Pro Light"/>
              </a:rPr>
              <a:t>the </a:t>
            </a:r>
            <a:r>
              <a:rPr sz="1600" spc="-5" dirty="0">
                <a:cs typeface="Source Sans Pro Light"/>
              </a:rPr>
              <a:t>circulating </a:t>
            </a:r>
            <a:r>
              <a:rPr sz="1600" dirty="0">
                <a:cs typeface="Source Sans Pro Light"/>
              </a:rPr>
              <a:t>movement of </a:t>
            </a:r>
            <a:r>
              <a:rPr sz="1600" spc="-15" dirty="0">
                <a:cs typeface="Source Sans Pro Light"/>
              </a:rPr>
              <a:t>matter </a:t>
            </a:r>
            <a:r>
              <a:rPr sz="1600" dirty="0">
                <a:cs typeface="Source Sans Pro Light"/>
              </a:rPr>
              <a:t>when  </a:t>
            </a:r>
            <a:r>
              <a:rPr sz="1600" spc="-20" dirty="0">
                <a:cs typeface="Source Sans Pro Light"/>
              </a:rPr>
              <a:t>it’s </a:t>
            </a:r>
            <a:r>
              <a:rPr sz="1600" spc="-10" dirty="0">
                <a:cs typeface="Source Sans Pro Light"/>
              </a:rPr>
              <a:t>heated. </a:t>
            </a:r>
            <a:r>
              <a:rPr sz="1600" dirty="0">
                <a:cs typeface="Source Sans Pro Light"/>
              </a:rPr>
              <a:t>This will help your </a:t>
            </a:r>
            <a:r>
              <a:rPr sz="1600" spc="-5" dirty="0">
                <a:cs typeface="Source Sans Pro Light"/>
              </a:rPr>
              <a:t>students </a:t>
            </a:r>
            <a:r>
              <a:rPr sz="1600" spc="-10" dirty="0">
                <a:cs typeface="Source Sans Pro Light"/>
              </a:rPr>
              <a:t>to understand </a:t>
            </a:r>
            <a:r>
              <a:rPr sz="1600" dirty="0">
                <a:cs typeface="Source Sans Pro Light"/>
              </a:rPr>
              <a:t>how this </a:t>
            </a:r>
            <a:r>
              <a:rPr sz="1600" spc="-5" dirty="0">
                <a:cs typeface="Source Sans Pro Light"/>
              </a:rPr>
              <a:t>circulation </a:t>
            </a:r>
            <a:r>
              <a:rPr sz="1600" dirty="0">
                <a:cs typeface="Source Sans Pro Light"/>
              </a:rPr>
              <a:t>works </a:t>
            </a:r>
            <a:r>
              <a:rPr sz="1600" spc="-10" dirty="0">
                <a:cs typeface="Source Sans Pro Light"/>
              </a:rPr>
              <a:t>beneath  </a:t>
            </a:r>
            <a:r>
              <a:rPr sz="1600" dirty="0">
                <a:cs typeface="Source Sans Pro Light"/>
              </a:rPr>
              <a:t>the </a:t>
            </a:r>
            <a:r>
              <a:rPr sz="1600" spc="-15" dirty="0">
                <a:cs typeface="Source Sans Pro Light"/>
              </a:rPr>
              <a:t>Earth’s</a:t>
            </a:r>
            <a:r>
              <a:rPr sz="1600" spc="-5" dirty="0">
                <a:cs typeface="Source Sans Pro Light"/>
              </a:rPr>
              <a:t> </a:t>
            </a:r>
            <a:r>
              <a:rPr sz="1600" spc="-10" dirty="0">
                <a:cs typeface="Source Sans Pro Light"/>
              </a:rPr>
              <a:t>surface.</a:t>
            </a:r>
            <a:endParaRPr sz="1600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sz="1600" dirty="0">
              <a:cs typeface="Times New Roman"/>
            </a:endParaRPr>
          </a:p>
          <a:p>
            <a:pPr marR="6985" indent="12700">
              <a:lnSpc>
                <a:spcPct val="104200"/>
              </a:lnSpc>
              <a:spcBef>
                <a:spcPts val="5"/>
              </a:spcBef>
            </a:pPr>
            <a:r>
              <a:rPr sz="1600" b="1" spc="-15" dirty="0">
                <a:cs typeface="Source Sans Pro"/>
              </a:rPr>
              <a:t>Tools:</a:t>
            </a:r>
            <a:br>
              <a:rPr lang="cs-CZ" sz="1600" spc="-15" dirty="0">
                <a:cs typeface="Source Sans Pro"/>
              </a:rPr>
            </a:br>
            <a:r>
              <a:rPr sz="1600" spc="-5" dirty="0">
                <a:cs typeface="Source Sans Pro Light"/>
              </a:rPr>
              <a:t>Laboratory glass </a:t>
            </a:r>
            <a:r>
              <a:rPr sz="1600" spc="-15" dirty="0">
                <a:cs typeface="Source Sans Pro Light"/>
              </a:rPr>
              <a:t>container, </a:t>
            </a:r>
            <a:r>
              <a:rPr sz="1600" spc="-20" dirty="0">
                <a:cs typeface="Source Sans Pro Light"/>
              </a:rPr>
              <a:t>Water, </a:t>
            </a:r>
            <a:r>
              <a:rPr sz="1600" spc="-5" dirty="0">
                <a:cs typeface="Source Sans Pro Light"/>
              </a:rPr>
              <a:t>Colored </a:t>
            </a:r>
            <a:r>
              <a:rPr sz="1600" spc="-10" dirty="0">
                <a:cs typeface="Source Sans Pro Light"/>
              </a:rPr>
              <a:t>ice </a:t>
            </a:r>
            <a:r>
              <a:rPr sz="1600" spc="-5" dirty="0">
                <a:cs typeface="Source Sans Pro Light"/>
              </a:rPr>
              <a:t>cubes </a:t>
            </a:r>
            <a:r>
              <a:rPr sz="1600" dirty="0">
                <a:cs typeface="Source Sans Pro Light"/>
              </a:rPr>
              <a:t>(you </a:t>
            </a:r>
            <a:r>
              <a:rPr sz="1600" spc="-10" dirty="0">
                <a:cs typeface="Source Sans Pro Light"/>
              </a:rPr>
              <a:t>can prepare </a:t>
            </a:r>
            <a:r>
              <a:rPr sz="1600" dirty="0">
                <a:cs typeface="Source Sans Pro Light"/>
              </a:rPr>
              <a:t>them  </a:t>
            </a:r>
            <a:r>
              <a:rPr sz="1600" spc="-10" dirty="0">
                <a:cs typeface="Source Sans Pro Light"/>
              </a:rPr>
              <a:t>before </a:t>
            </a:r>
            <a:r>
              <a:rPr sz="1600" dirty="0">
                <a:cs typeface="Source Sans Pro Light"/>
              </a:rPr>
              <a:t>the experiment using </a:t>
            </a:r>
            <a:r>
              <a:rPr sz="1600" spc="-5" dirty="0">
                <a:cs typeface="Source Sans Pro Light"/>
              </a:rPr>
              <a:t>food coloring), Food coloring (diﬀerent color </a:t>
            </a:r>
            <a:r>
              <a:rPr sz="1600" dirty="0">
                <a:cs typeface="Source Sans Pro Light"/>
              </a:rPr>
              <a:t>th</a:t>
            </a:r>
            <a:r>
              <a:rPr sz="1600" spc="-10" dirty="0">
                <a:cs typeface="Source Sans Pro Light"/>
              </a:rPr>
              <a:t>a</a:t>
            </a:r>
            <a:r>
              <a:rPr sz="1600" dirty="0">
                <a:cs typeface="Source Sans Pro Light"/>
              </a:rPr>
              <a:t>n</a:t>
            </a:r>
            <a:r>
              <a:rPr lang="cs-CZ" sz="1600" dirty="0">
                <a:cs typeface="Source Sans Pro Light"/>
              </a:rPr>
              <a:t> </a:t>
            </a:r>
            <a:r>
              <a:rPr sz="1600" dirty="0">
                <a:cs typeface="Source Sans Pro Light"/>
              </a:rPr>
              <a:t>the one you used </a:t>
            </a:r>
            <a:r>
              <a:rPr sz="1600" spc="-5" dirty="0">
                <a:cs typeface="Source Sans Pro Light"/>
              </a:rPr>
              <a:t>for </a:t>
            </a:r>
            <a:r>
              <a:rPr sz="1600" spc="-10" dirty="0">
                <a:cs typeface="Source Sans Pro Light"/>
              </a:rPr>
              <a:t>colored ice </a:t>
            </a:r>
            <a:r>
              <a:rPr sz="1600" spc="-5" dirty="0">
                <a:cs typeface="Source Sans Pro Light"/>
              </a:rPr>
              <a:t>cubes), Small </a:t>
            </a:r>
            <a:r>
              <a:rPr sz="1600" spc="-15" dirty="0">
                <a:cs typeface="Source Sans Pro Light"/>
              </a:rPr>
              <a:t>beaker, </a:t>
            </a:r>
            <a:r>
              <a:rPr sz="1600" spc="-10" dirty="0">
                <a:cs typeface="Source Sans Pro Light"/>
              </a:rPr>
              <a:t>Burner, </a:t>
            </a:r>
            <a:r>
              <a:rPr sz="1600" spc="-5" dirty="0">
                <a:cs typeface="Source Sans Pro Light"/>
              </a:rPr>
              <a:t>Eye</a:t>
            </a:r>
            <a:r>
              <a:rPr sz="1600" spc="75" dirty="0">
                <a:cs typeface="Source Sans Pro Light"/>
              </a:rPr>
              <a:t> </a:t>
            </a:r>
            <a:r>
              <a:rPr sz="1600" spc="-10" dirty="0">
                <a:cs typeface="Source Sans Pro Light"/>
              </a:rPr>
              <a:t>Dropper.</a:t>
            </a:r>
            <a:endParaRPr sz="1600" dirty="0">
              <a:cs typeface="Source Sans Pro Light"/>
            </a:endParaRPr>
          </a:p>
          <a:p>
            <a:pPr>
              <a:spcBef>
                <a:spcPts val="5"/>
              </a:spcBef>
            </a:pPr>
            <a:endParaRPr sz="1600" dirty="0">
              <a:cs typeface="Times New Roman"/>
            </a:endParaRPr>
          </a:p>
          <a:p>
            <a:pPr marL="12700"/>
            <a:r>
              <a:rPr sz="1600" b="1" spc="-5" dirty="0">
                <a:cs typeface="Source Sans Pro"/>
              </a:rPr>
              <a:t>Instructions</a:t>
            </a:r>
            <a:r>
              <a:rPr lang="cs-CZ" sz="1600" b="1" spc="-5" dirty="0">
                <a:cs typeface="Source Sans Pro"/>
              </a:rPr>
              <a:t>:</a:t>
            </a:r>
            <a:endParaRPr sz="1600" dirty="0">
              <a:cs typeface="Times New Roman"/>
            </a:endParaRPr>
          </a:p>
          <a:p>
            <a:pPr marL="139700" marR="5080" indent="-127000">
              <a:lnSpc>
                <a:spcPct val="104200"/>
              </a:lnSpc>
              <a:buChar char="•"/>
              <a:tabLst>
                <a:tab pos="139700" algn="l"/>
              </a:tabLst>
            </a:pPr>
            <a:r>
              <a:rPr sz="1600" dirty="0">
                <a:cs typeface="Source Sans Pro Light"/>
              </a:rPr>
              <a:t>Fill the </a:t>
            </a:r>
            <a:r>
              <a:rPr sz="1600" spc="-10" dirty="0">
                <a:cs typeface="Source Sans Pro Light"/>
              </a:rPr>
              <a:t>container </a:t>
            </a:r>
            <a:r>
              <a:rPr sz="1600" dirty="0">
                <a:cs typeface="Source Sans Pro Light"/>
              </a:rPr>
              <a:t>with </a:t>
            </a:r>
            <a:r>
              <a:rPr sz="1600" spc="-20" dirty="0">
                <a:cs typeface="Source Sans Pro Light"/>
              </a:rPr>
              <a:t>water. </a:t>
            </a:r>
            <a:r>
              <a:rPr sz="1600" spc="-10" dirty="0">
                <a:cs typeface="Source Sans Pro Light"/>
              </a:rPr>
              <a:t>Place </a:t>
            </a:r>
            <a:r>
              <a:rPr sz="1600" dirty="0">
                <a:cs typeface="Source Sans Pro Light"/>
              </a:rPr>
              <a:t>it on the working </a:t>
            </a:r>
            <a:r>
              <a:rPr sz="1600" spc="-10" dirty="0">
                <a:cs typeface="Source Sans Pro Light"/>
              </a:rPr>
              <a:t>board </a:t>
            </a:r>
            <a:r>
              <a:rPr sz="1600" dirty="0">
                <a:cs typeface="Source Sans Pro Light"/>
              </a:rPr>
              <a:t>in </a:t>
            </a:r>
            <a:r>
              <a:rPr sz="1600" spc="-10" dirty="0">
                <a:cs typeface="Source Sans Pro Light"/>
              </a:rPr>
              <a:t>way that </a:t>
            </a:r>
            <a:r>
              <a:rPr sz="1600" dirty="0">
                <a:cs typeface="Source Sans Pro Light"/>
              </a:rPr>
              <a:t>you will </a:t>
            </a:r>
            <a:r>
              <a:rPr sz="1600" spc="-5" dirty="0">
                <a:cs typeface="Source Sans Pro Light"/>
              </a:rPr>
              <a:t>be able  </a:t>
            </a:r>
            <a:r>
              <a:rPr sz="1600" spc="-10" dirty="0">
                <a:cs typeface="Source Sans Pro Light"/>
              </a:rPr>
              <a:t>to place </a:t>
            </a:r>
            <a:r>
              <a:rPr sz="1600" dirty="0">
                <a:cs typeface="Source Sans Pro Light"/>
              </a:rPr>
              <a:t>the </a:t>
            </a:r>
            <a:r>
              <a:rPr sz="1600" spc="-5" dirty="0">
                <a:cs typeface="Source Sans Pro Light"/>
              </a:rPr>
              <a:t>burner below </a:t>
            </a:r>
            <a:r>
              <a:rPr sz="1600" dirty="0">
                <a:cs typeface="Source Sans Pro Light"/>
              </a:rPr>
              <a:t>it (the </a:t>
            </a:r>
            <a:r>
              <a:rPr sz="1600" spc="-10" dirty="0">
                <a:cs typeface="Source Sans Pro Light"/>
              </a:rPr>
              <a:t>container can </a:t>
            </a:r>
            <a:r>
              <a:rPr sz="1600" spc="-5" dirty="0">
                <a:cs typeface="Source Sans Pro Light"/>
              </a:rPr>
              <a:t>be </a:t>
            </a:r>
            <a:r>
              <a:rPr sz="1600" spc="-10" dirty="0">
                <a:cs typeface="Source Sans Pro Light"/>
              </a:rPr>
              <a:t>placed </a:t>
            </a:r>
            <a:r>
              <a:rPr sz="1600" spc="-5" dirty="0">
                <a:cs typeface="Source Sans Pro Light"/>
              </a:rPr>
              <a:t>above </a:t>
            </a:r>
            <a:r>
              <a:rPr sz="1600" dirty="0">
                <a:cs typeface="Source Sans Pro Light"/>
              </a:rPr>
              <a:t>some</a:t>
            </a:r>
            <a:r>
              <a:rPr sz="1600" spc="85" dirty="0">
                <a:cs typeface="Source Sans Pro Light"/>
              </a:rPr>
              <a:t> </a:t>
            </a:r>
            <a:r>
              <a:rPr sz="1600" spc="-5" dirty="0">
                <a:cs typeface="Source Sans Pro Light"/>
              </a:rPr>
              <a:t>bases).</a:t>
            </a:r>
            <a:endParaRPr sz="1600" dirty="0">
              <a:cs typeface="Source Sans Pro Light"/>
            </a:endParaRPr>
          </a:p>
          <a:p>
            <a:pPr marL="139700" indent="-127000">
              <a:spcBef>
                <a:spcPts val="60"/>
              </a:spcBef>
              <a:buChar char="•"/>
              <a:tabLst>
                <a:tab pos="139700" algn="l"/>
              </a:tabLst>
            </a:pPr>
            <a:r>
              <a:rPr sz="1600" spc="-10" dirty="0">
                <a:cs typeface="Source Sans Pro Light"/>
              </a:rPr>
              <a:t>Pour </a:t>
            </a:r>
            <a:r>
              <a:rPr sz="1600" dirty="0">
                <a:cs typeface="Source Sans Pro Light"/>
              </a:rPr>
              <a:t>some </a:t>
            </a:r>
            <a:r>
              <a:rPr sz="1600" spc="-15" dirty="0">
                <a:cs typeface="Source Sans Pro Light"/>
              </a:rPr>
              <a:t>water </a:t>
            </a:r>
            <a:r>
              <a:rPr sz="1600" dirty="0">
                <a:cs typeface="Source Sans Pro Light"/>
              </a:rPr>
              <a:t>in the </a:t>
            </a:r>
            <a:r>
              <a:rPr sz="1600" spc="-15" dirty="0">
                <a:cs typeface="Source Sans Pro Light"/>
              </a:rPr>
              <a:t>beaker. </a:t>
            </a:r>
            <a:r>
              <a:rPr sz="1600" dirty="0">
                <a:cs typeface="Source Sans Pro Light"/>
              </a:rPr>
              <a:t>Add the </a:t>
            </a:r>
            <a:r>
              <a:rPr sz="1600" spc="-5" dirty="0">
                <a:cs typeface="Source Sans Pro Light"/>
              </a:rPr>
              <a:t>food coloring and </a:t>
            </a:r>
            <a:r>
              <a:rPr sz="1600" spc="-15" dirty="0">
                <a:cs typeface="Source Sans Pro Light"/>
              </a:rPr>
              <a:t>heat </a:t>
            </a:r>
            <a:r>
              <a:rPr sz="1600" dirty="0">
                <a:cs typeface="Source Sans Pro Light"/>
              </a:rPr>
              <a:t>the</a:t>
            </a:r>
            <a:r>
              <a:rPr sz="1600" spc="65" dirty="0">
                <a:cs typeface="Source Sans Pro Light"/>
              </a:rPr>
              <a:t> </a:t>
            </a:r>
            <a:r>
              <a:rPr sz="1600" spc="-15" dirty="0">
                <a:cs typeface="Source Sans Pro Light"/>
              </a:rPr>
              <a:t>beaker.</a:t>
            </a:r>
            <a:endParaRPr sz="1600" dirty="0">
              <a:cs typeface="Source Sans Pro Light"/>
            </a:endParaRPr>
          </a:p>
          <a:p>
            <a:pPr marL="139700" marR="5080" indent="-127000">
              <a:lnSpc>
                <a:spcPct val="104200"/>
              </a:lnSpc>
              <a:buChar char="•"/>
              <a:tabLst>
                <a:tab pos="139700" algn="l"/>
              </a:tabLst>
            </a:pPr>
            <a:r>
              <a:rPr sz="1600" spc="-10" dirty="0">
                <a:cs typeface="Source Sans Pro Light"/>
              </a:rPr>
              <a:t>Prepare </a:t>
            </a:r>
            <a:r>
              <a:rPr sz="1600" dirty="0">
                <a:cs typeface="Source Sans Pro Light"/>
              </a:rPr>
              <a:t>the </a:t>
            </a:r>
            <a:r>
              <a:rPr sz="1600" spc="-10" dirty="0">
                <a:cs typeface="Source Sans Pro Light"/>
              </a:rPr>
              <a:t>colored ice </a:t>
            </a:r>
            <a:r>
              <a:rPr sz="1600" spc="-5" dirty="0">
                <a:cs typeface="Source Sans Pro Light"/>
              </a:rPr>
              <a:t>cubes. Throw </a:t>
            </a:r>
            <a:r>
              <a:rPr sz="1600" dirty="0">
                <a:cs typeface="Source Sans Pro Light"/>
              </a:rPr>
              <a:t>some of them </a:t>
            </a:r>
            <a:r>
              <a:rPr sz="1600" spc="-10" dirty="0">
                <a:cs typeface="Source Sans Pro Light"/>
              </a:rPr>
              <a:t>to </a:t>
            </a:r>
            <a:r>
              <a:rPr sz="1600" dirty="0">
                <a:cs typeface="Source Sans Pro Light"/>
              </a:rPr>
              <a:t>the sides of the </a:t>
            </a:r>
            <a:r>
              <a:rPr sz="1600" spc="-10" dirty="0">
                <a:cs typeface="Source Sans Pro Light"/>
              </a:rPr>
              <a:t>container </a:t>
            </a:r>
            <a:r>
              <a:rPr sz="1600" spc="-5" dirty="0">
                <a:cs typeface="Source Sans Pro Light"/>
              </a:rPr>
              <a:t>and  </a:t>
            </a:r>
            <a:r>
              <a:rPr sz="1600" spc="5" dirty="0">
                <a:cs typeface="Source Sans Pro Light"/>
              </a:rPr>
              <a:t>observe </a:t>
            </a:r>
            <a:r>
              <a:rPr sz="1600" dirty="0">
                <a:cs typeface="Source Sans Pro Light"/>
              </a:rPr>
              <a:t>with the </a:t>
            </a:r>
            <a:r>
              <a:rPr sz="1600" spc="-5" dirty="0">
                <a:cs typeface="Source Sans Pro Light"/>
              </a:rPr>
              <a:t>students </a:t>
            </a:r>
            <a:r>
              <a:rPr sz="1600" dirty="0">
                <a:cs typeface="Source Sans Pro Light"/>
              </a:rPr>
              <a:t>how the </a:t>
            </a:r>
            <a:r>
              <a:rPr sz="1600" spc="-10" dirty="0">
                <a:cs typeface="Source Sans Pro Light"/>
              </a:rPr>
              <a:t>cold colored </a:t>
            </a:r>
            <a:r>
              <a:rPr sz="1600" spc="-15" dirty="0">
                <a:cs typeface="Source Sans Pro Light"/>
              </a:rPr>
              <a:t>water </a:t>
            </a:r>
            <a:r>
              <a:rPr sz="1600" spc="-5" dirty="0">
                <a:cs typeface="Source Sans Pro Light"/>
              </a:rPr>
              <a:t>from </a:t>
            </a:r>
            <a:r>
              <a:rPr sz="1600" dirty="0">
                <a:cs typeface="Source Sans Pro Light"/>
              </a:rPr>
              <a:t>the melting </a:t>
            </a:r>
            <a:r>
              <a:rPr sz="1600" spc="-10" dirty="0">
                <a:cs typeface="Source Sans Pro Light"/>
              </a:rPr>
              <a:t>ice </a:t>
            </a:r>
            <a:r>
              <a:rPr sz="1600" spc="-5" dirty="0">
                <a:cs typeface="Source Sans Pro Light"/>
              </a:rPr>
              <a:t>cubes </a:t>
            </a:r>
            <a:r>
              <a:rPr sz="1600" dirty="0">
                <a:cs typeface="Source Sans Pro Light"/>
              </a:rPr>
              <a:t>flows  </a:t>
            </a:r>
            <a:r>
              <a:rPr sz="1600" spc="-5" dirty="0">
                <a:cs typeface="Source Sans Pro Light"/>
              </a:rPr>
              <a:t>downwards,</a:t>
            </a:r>
            <a:br>
              <a:rPr lang="cs-CZ" sz="1600" spc="-5" dirty="0">
                <a:cs typeface="Source Sans Pro Light"/>
              </a:rPr>
            </a:br>
            <a:r>
              <a:rPr sz="1600" spc="-10" dirty="0">
                <a:cs typeface="Source Sans Pro Light"/>
              </a:rPr>
              <a:t>to </a:t>
            </a:r>
            <a:r>
              <a:rPr sz="1600" dirty="0">
                <a:cs typeface="Source Sans Pro Light"/>
              </a:rPr>
              <a:t>the </a:t>
            </a:r>
            <a:r>
              <a:rPr sz="1600" spc="-10" dirty="0">
                <a:cs typeface="Source Sans Pro Light"/>
              </a:rPr>
              <a:t>bottom</a:t>
            </a:r>
            <a:r>
              <a:rPr lang="cs-CZ" sz="1600" spc="-10" dirty="0">
                <a:cs typeface="Source Sans Pro Light"/>
              </a:rPr>
              <a:t> </a:t>
            </a:r>
            <a:r>
              <a:rPr sz="1600" dirty="0">
                <a:cs typeface="Source Sans Pro Light"/>
              </a:rPr>
              <a:t>of the</a:t>
            </a:r>
            <a:r>
              <a:rPr sz="1600" spc="20" dirty="0">
                <a:cs typeface="Source Sans Pro Light"/>
              </a:rPr>
              <a:t> </a:t>
            </a:r>
            <a:r>
              <a:rPr sz="1600" spc="-15" dirty="0">
                <a:cs typeface="Source Sans Pro Light"/>
              </a:rPr>
              <a:t>container.</a:t>
            </a:r>
            <a:endParaRPr sz="1600" dirty="0">
              <a:cs typeface="Source Sans Pro Light"/>
            </a:endParaRPr>
          </a:p>
          <a:p>
            <a:pPr marL="139700" marR="5080" indent="-127000">
              <a:lnSpc>
                <a:spcPct val="104200"/>
              </a:lnSpc>
              <a:buChar char="•"/>
              <a:tabLst>
                <a:tab pos="139700" algn="l"/>
              </a:tabLst>
            </a:pPr>
            <a:r>
              <a:rPr sz="1600" dirty="0">
                <a:cs typeface="Source Sans Pro Light"/>
              </a:rPr>
              <a:t>Fill the </a:t>
            </a:r>
            <a:r>
              <a:rPr sz="1600" spc="-5" dirty="0">
                <a:cs typeface="Source Sans Pro Light"/>
              </a:rPr>
              <a:t>dropper </a:t>
            </a:r>
            <a:r>
              <a:rPr sz="1600" dirty="0">
                <a:cs typeface="Source Sans Pro Light"/>
              </a:rPr>
              <a:t>with </a:t>
            </a:r>
            <a:r>
              <a:rPr sz="1600" spc="-5" dirty="0">
                <a:cs typeface="Source Sans Pro Light"/>
              </a:rPr>
              <a:t>hot </a:t>
            </a:r>
            <a:r>
              <a:rPr sz="1600" spc="-10" dirty="0">
                <a:cs typeface="Source Sans Pro Light"/>
              </a:rPr>
              <a:t>colored </a:t>
            </a:r>
            <a:r>
              <a:rPr sz="1600" spc="-15" dirty="0">
                <a:cs typeface="Source Sans Pro Light"/>
              </a:rPr>
              <a:t>water </a:t>
            </a:r>
            <a:r>
              <a:rPr sz="1600" spc="-5" dirty="0">
                <a:cs typeface="Source Sans Pro Light"/>
              </a:rPr>
              <a:t>from </a:t>
            </a:r>
            <a:r>
              <a:rPr sz="1600" dirty="0">
                <a:cs typeface="Source Sans Pro Light"/>
              </a:rPr>
              <a:t>the </a:t>
            </a:r>
            <a:r>
              <a:rPr sz="1600" spc="-15" dirty="0">
                <a:cs typeface="Source Sans Pro Light"/>
              </a:rPr>
              <a:t>beaker. </a:t>
            </a:r>
            <a:r>
              <a:rPr sz="1600" dirty="0">
                <a:cs typeface="Source Sans Pro Light"/>
              </a:rPr>
              <a:t>Add some </a:t>
            </a:r>
            <a:r>
              <a:rPr sz="1600" spc="-5" dirty="0">
                <a:cs typeface="Source Sans Pro Light"/>
              </a:rPr>
              <a:t>drops </a:t>
            </a:r>
            <a:r>
              <a:rPr sz="1600" spc="-10" dirty="0">
                <a:cs typeface="Source Sans Pro Light"/>
              </a:rPr>
              <a:t>to </a:t>
            </a:r>
            <a:r>
              <a:rPr sz="1600" dirty="0">
                <a:cs typeface="Source Sans Pro Light"/>
              </a:rPr>
              <a:t>the </a:t>
            </a:r>
            <a:r>
              <a:rPr sz="1600" spc="-10" dirty="0">
                <a:cs typeface="Source Sans Pro Light"/>
              </a:rPr>
              <a:t>center  </a:t>
            </a:r>
            <a:r>
              <a:rPr sz="1600" dirty="0">
                <a:cs typeface="Source Sans Pro Light"/>
              </a:rPr>
              <a:t>of the </a:t>
            </a:r>
            <a:r>
              <a:rPr sz="1600" spc="-15" dirty="0">
                <a:cs typeface="Source Sans Pro Light"/>
              </a:rPr>
              <a:t>container. </a:t>
            </a:r>
            <a:r>
              <a:rPr sz="1600" spc="5" dirty="0">
                <a:cs typeface="Source Sans Pro Light"/>
              </a:rPr>
              <a:t>Observe </a:t>
            </a:r>
            <a:r>
              <a:rPr sz="1600" spc="-10" dirty="0">
                <a:cs typeface="Source Sans Pro Light"/>
              </a:rPr>
              <a:t>again what </a:t>
            </a:r>
            <a:r>
              <a:rPr sz="1600" spc="-5" dirty="0">
                <a:cs typeface="Source Sans Pro Light"/>
              </a:rPr>
              <a:t>happens and </a:t>
            </a:r>
            <a:r>
              <a:rPr sz="1600" dirty="0">
                <a:cs typeface="Source Sans Pro Light"/>
              </a:rPr>
              <a:t>how the </a:t>
            </a:r>
            <a:r>
              <a:rPr sz="1600" spc="-10" dirty="0">
                <a:cs typeface="Source Sans Pro Light"/>
              </a:rPr>
              <a:t>colored </a:t>
            </a:r>
            <a:r>
              <a:rPr sz="1600" spc="-15" dirty="0">
                <a:cs typeface="Source Sans Pro Light"/>
              </a:rPr>
              <a:t>water</a:t>
            </a:r>
            <a:r>
              <a:rPr sz="1600" spc="75" dirty="0">
                <a:cs typeface="Source Sans Pro Light"/>
              </a:rPr>
              <a:t> </a:t>
            </a:r>
            <a:r>
              <a:rPr sz="1600" dirty="0">
                <a:cs typeface="Source Sans Pro Light"/>
              </a:rPr>
              <a:t>moves.</a:t>
            </a:r>
          </a:p>
          <a:p>
            <a:pPr marL="139700" marR="5080" indent="-127000">
              <a:lnSpc>
                <a:spcPct val="104200"/>
              </a:lnSpc>
              <a:buChar char="•"/>
              <a:tabLst>
                <a:tab pos="139700" algn="l"/>
              </a:tabLst>
            </a:pPr>
            <a:r>
              <a:rPr sz="1600" spc="-35" dirty="0">
                <a:cs typeface="Source Sans Pro Light"/>
              </a:rPr>
              <a:t>To </a:t>
            </a:r>
            <a:r>
              <a:rPr sz="1600" spc="-10" dirty="0">
                <a:cs typeface="Source Sans Pro Light"/>
              </a:rPr>
              <a:t>make </a:t>
            </a:r>
            <a:r>
              <a:rPr sz="1600" dirty="0">
                <a:cs typeface="Source Sans Pro Light"/>
              </a:rPr>
              <a:t>the cycling </a:t>
            </a:r>
            <a:r>
              <a:rPr sz="1600" spc="-20" dirty="0">
                <a:cs typeface="Source Sans Pro Light"/>
              </a:rPr>
              <a:t>faster, </a:t>
            </a:r>
            <a:r>
              <a:rPr sz="1600" spc="-10" dirty="0">
                <a:cs typeface="Source Sans Pro Light"/>
              </a:rPr>
              <a:t>locate </a:t>
            </a:r>
            <a:r>
              <a:rPr sz="1600" dirty="0">
                <a:cs typeface="Source Sans Pro Light"/>
              </a:rPr>
              <a:t>the </a:t>
            </a:r>
            <a:r>
              <a:rPr sz="1600" spc="-5" dirty="0">
                <a:cs typeface="Source Sans Pro Light"/>
              </a:rPr>
              <a:t>burner below </a:t>
            </a:r>
            <a:r>
              <a:rPr sz="1600" dirty="0">
                <a:cs typeface="Source Sans Pro Light"/>
              </a:rPr>
              <a:t>the </a:t>
            </a:r>
            <a:r>
              <a:rPr sz="1600" spc="-10" dirty="0">
                <a:cs typeface="Source Sans Pro Light"/>
              </a:rPr>
              <a:t>center </a:t>
            </a:r>
            <a:r>
              <a:rPr sz="1600" dirty="0">
                <a:cs typeface="Source Sans Pro Light"/>
              </a:rPr>
              <a:t>of the </a:t>
            </a:r>
            <a:r>
              <a:rPr sz="1600" spc="-10" dirty="0">
                <a:cs typeface="Source Sans Pro Light"/>
              </a:rPr>
              <a:t>container </a:t>
            </a:r>
            <a:r>
              <a:rPr sz="1600" spc="-5" dirty="0">
                <a:cs typeface="Source Sans Pro Light"/>
              </a:rPr>
              <a:t>and  begin </a:t>
            </a:r>
            <a:r>
              <a:rPr sz="1600" spc="-10" dirty="0">
                <a:cs typeface="Source Sans Pro Light"/>
              </a:rPr>
              <a:t>to </a:t>
            </a:r>
            <a:r>
              <a:rPr sz="1600" spc="-15" dirty="0">
                <a:cs typeface="Source Sans Pro Light"/>
              </a:rPr>
              <a:t>heat </a:t>
            </a:r>
            <a:r>
              <a:rPr sz="1600" dirty="0">
                <a:cs typeface="Source Sans Pro Light"/>
              </a:rPr>
              <a:t>it with </a:t>
            </a:r>
            <a:r>
              <a:rPr sz="1600" spc="-10" dirty="0">
                <a:cs typeface="Source Sans Pro Light"/>
              </a:rPr>
              <a:t>a </a:t>
            </a:r>
            <a:r>
              <a:rPr sz="1600" dirty="0">
                <a:cs typeface="Source Sans Pro Light"/>
              </a:rPr>
              <a:t>low </a:t>
            </a:r>
            <a:r>
              <a:rPr sz="1600" spc="-5" dirty="0">
                <a:cs typeface="Source Sans Pro Light"/>
              </a:rPr>
              <a:t>flame. Have </a:t>
            </a:r>
            <a:r>
              <a:rPr sz="1600" spc="-10" dirty="0">
                <a:cs typeface="Source Sans Pro Light"/>
              </a:rPr>
              <a:t>a </a:t>
            </a:r>
            <a:r>
              <a:rPr sz="1600" dirty="0">
                <a:cs typeface="Source Sans Pro Light"/>
              </a:rPr>
              <a:t>look </a:t>
            </a:r>
            <a:r>
              <a:rPr sz="1600" spc="-15" dirty="0">
                <a:cs typeface="Source Sans Pro Light"/>
              </a:rPr>
              <a:t>at </a:t>
            </a:r>
            <a:r>
              <a:rPr sz="1600" dirty="0">
                <a:cs typeface="Source Sans Pro Light"/>
              </a:rPr>
              <a:t>how the cycling of </a:t>
            </a:r>
            <a:r>
              <a:rPr sz="1600" spc="-15" dirty="0">
                <a:cs typeface="Source Sans Pro Light"/>
              </a:rPr>
              <a:t>water </a:t>
            </a:r>
            <a:r>
              <a:rPr sz="1600" spc="-5" dirty="0">
                <a:cs typeface="Source Sans Pro Light"/>
              </a:rPr>
              <a:t>has </a:t>
            </a:r>
            <a:r>
              <a:rPr sz="1600" spc="-10" dirty="0">
                <a:cs typeface="Source Sans Pro Light"/>
              </a:rPr>
              <a:t>fastened!  </a:t>
            </a:r>
            <a:r>
              <a:rPr sz="1600" dirty="0">
                <a:cs typeface="Source Sans Pro Light"/>
              </a:rPr>
              <a:t>If </a:t>
            </a:r>
            <a:r>
              <a:rPr sz="1600" spc="-5" dirty="0">
                <a:cs typeface="Source Sans Pro Light"/>
              </a:rPr>
              <a:t>necessary, add </a:t>
            </a:r>
            <a:r>
              <a:rPr sz="1600" dirty="0">
                <a:cs typeface="Source Sans Pro Light"/>
              </a:rPr>
              <a:t>some </a:t>
            </a:r>
            <a:r>
              <a:rPr sz="1600" spc="-5" dirty="0">
                <a:cs typeface="Source Sans Pro Light"/>
              </a:rPr>
              <a:t>more drops </a:t>
            </a:r>
            <a:r>
              <a:rPr sz="1600" dirty="0">
                <a:cs typeface="Source Sans Pro Light"/>
              </a:rPr>
              <a:t>of </a:t>
            </a:r>
            <a:r>
              <a:rPr sz="1600" spc="-10" dirty="0">
                <a:cs typeface="Source Sans Pro Light"/>
              </a:rPr>
              <a:t>colored </a:t>
            </a:r>
            <a:r>
              <a:rPr sz="1600" spc="-15" dirty="0">
                <a:cs typeface="Source Sans Pro Light"/>
              </a:rPr>
              <a:t>water </a:t>
            </a:r>
            <a:r>
              <a:rPr sz="1600" spc="-10" dirty="0">
                <a:cs typeface="Source Sans Pro Light"/>
              </a:rPr>
              <a:t>to </a:t>
            </a:r>
            <a:r>
              <a:rPr sz="1600" dirty="0">
                <a:cs typeface="Source Sans Pro Light"/>
              </a:rPr>
              <a:t>the </a:t>
            </a:r>
            <a:r>
              <a:rPr sz="1600" spc="-10" dirty="0">
                <a:cs typeface="Source Sans Pro Light"/>
              </a:rPr>
              <a:t>center </a:t>
            </a:r>
            <a:r>
              <a:rPr sz="1600" dirty="0">
                <a:cs typeface="Source Sans Pro Light"/>
              </a:rPr>
              <a:t>of the </a:t>
            </a:r>
            <a:r>
              <a:rPr sz="1600" spc="-15" dirty="0">
                <a:cs typeface="Source Sans Pro Light"/>
              </a:rPr>
              <a:t>container, </a:t>
            </a:r>
            <a:r>
              <a:rPr sz="1600" spc="-10" dirty="0">
                <a:cs typeface="Source Sans Pro Light"/>
              </a:rPr>
              <a:t>to  make </a:t>
            </a:r>
            <a:r>
              <a:rPr sz="1600" dirty="0">
                <a:cs typeface="Source Sans Pro Light"/>
              </a:rPr>
              <a:t>the </a:t>
            </a:r>
            <a:r>
              <a:rPr sz="1600" spc="-5" dirty="0">
                <a:cs typeface="Source Sans Pro Light"/>
              </a:rPr>
              <a:t>circulation more</a:t>
            </a:r>
            <a:r>
              <a:rPr sz="1600" spc="10" dirty="0">
                <a:cs typeface="Source Sans Pro Light"/>
              </a:rPr>
              <a:t> </a:t>
            </a:r>
            <a:r>
              <a:rPr sz="1600" spc="-5" dirty="0">
                <a:cs typeface="Source Sans Pro Light"/>
              </a:rPr>
              <a:t>visible.</a:t>
            </a:r>
            <a:endParaRPr sz="1600" dirty="0">
              <a:cs typeface="Source Sans Pro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6195100"/>
            <a:ext cx="4933156" cy="828000"/>
          </a:xfrm>
          <a:custGeom>
            <a:avLst/>
            <a:gdLst/>
            <a:ahLst/>
            <a:cxnLst/>
            <a:rect l="l" t="t" r="r" b="b"/>
            <a:pathLst>
              <a:path w="2508885" h="437514">
                <a:moveTo>
                  <a:pt x="2289877" y="0"/>
                </a:moveTo>
                <a:lnTo>
                  <a:pt x="0" y="0"/>
                </a:lnTo>
                <a:lnTo>
                  <a:pt x="0" y="437154"/>
                </a:lnTo>
                <a:lnTo>
                  <a:pt x="2289877" y="437154"/>
                </a:lnTo>
                <a:lnTo>
                  <a:pt x="2339994" y="431381"/>
                </a:lnTo>
                <a:lnTo>
                  <a:pt x="2386001" y="414937"/>
                </a:lnTo>
                <a:lnTo>
                  <a:pt x="2426585" y="389135"/>
                </a:lnTo>
                <a:lnTo>
                  <a:pt x="2460434" y="355286"/>
                </a:lnTo>
                <a:lnTo>
                  <a:pt x="2486236" y="314702"/>
                </a:lnTo>
                <a:lnTo>
                  <a:pt x="2502680" y="268695"/>
                </a:lnTo>
                <a:lnTo>
                  <a:pt x="2508453" y="218577"/>
                </a:lnTo>
                <a:lnTo>
                  <a:pt x="2502680" y="168459"/>
                </a:lnTo>
                <a:lnTo>
                  <a:pt x="2486236" y="122452"/>
                </a:lnTo>
                <a:lnTo>
                  <a:pt x="2460434" y="81868"/>
                </a:lnTo>
                <a:lnTo>
                  <a:pt x="2426585" y="48019"/>
                </a:lnTo>
                <a:lnTo>
                  <a:pt x="2386001" y="22216"/>
                </a:lnTo>
                <a:lnTo>
                  <a:pt x="2339994" y="5772"/>
                </a:lnTo>
                <a:lnTo>
                  <a:pt x="2289877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480931" y="6463997"/>
            <a:ext cx="469900" cy="542290"/>
          </a:xfrm>
          <a:custGeom>
            <a:avLst/>
            <a:gdLst/>
            <a:ahLst/>
            <a:cxnLst/>
            <a:rect l="l" t="t" r="r" b="b"/>
            <a:pathLst>
              <a:path w="469900" h="542290">
                <a:moveTo>
                  <a:pt x="264506" y="44450"/>
                </a:moveTo>
                <a:lnTo>
                  <a:pt x="200524" y="44450"/>
                </a:lnTo>
                <a:lnTo>
                  <a:pt x="204754" y="45719"/>
                </a:lnTo>
                <a:lnTo>
                  <a:pt x="204754" y="72389"/>
                </a:lnTo>
                <a:lnTo>
                  <a:pt x="202845" y="72389"/>
                </a:lnTo>
                <a:lnTo>
                  <a:pt x="195653" y="73660"/>
                </a:lnTo>
                <a:lnTo>
                  <a:pt x="154676" y="83819"/>
                </a:lnTo>
                <a:lnTo>
                  <a:pt x="102999" y="110489"/>
                </a:lnTo>
                <a:lnTo>
                  <a:pt x="63708" y="144779"/>
                </a:lnTo>
                <a:lnTo>
                  <a:pt x="36740" y="179069"/>
                </a:lnTo>
                <a:lnTo>
                  <a:pt x="16325" y="219710"/>
                </a:lnTo>
                <a:lnTo>
                  <a:pt x="3849" y="264160"/>
                </a:lnTo>
                <a:lnTo>
                  <a:pt x="0" y="312419"/>
                </a:lnTo>
                <a:lnTo>
                  <a:pt x="108" y="320039"/>
                </a:lnTo>
                <a:lnTo>
                  <a:pt x="12339" y="384810"/>
                </a:lnTo>
                <a:lnTo>
                  <a:pt x="40557" y="441960"/>
                </a:lnTo>
                <a:lnTo>
                  <a:pt x="94974" y="499110"/>
                </a:lnTo>
                <a:lnTo>
                  <a:pt x="133206" y="521969"/>
                </a:lnTo>
                <a:lnTo>
                  <a:pt x="175287" y="537210"/>
                </a:lnTo>
                <a:lnTo>
                  <a:pt x="207992" y="542289"/>
                </a:lnTo>
                <a:lnTo>
                  <a:pt x="269826" y="542289"/>
                </a:lnTo>
                <a:lnTo>
                  <a:pt x="285884" y="539750"/>
                </a:lnTo>
                <a:lnTo>
                  <a:pt x="314319" y="530860"/>
                </a:lnTo>
                <a:lnTo>
                  <a:pt x="340881" y="519429"/>
                </a:lnTo>
                <a:lnTo>
                  <a:pt x="363310" y="506729"/>
                </a:lnTo>
                <a:lnTo>
                  <a:pt x="245300" y="506729"/>
                </a:lnTo>
                <a:lnTo>
                  <a:pt x="245332" y="505460"/>
                </a:lnTo>
                <a:lnTo>
                  <a:pt x="214605" y="505460"/>
                </a:lnTo>
                <a:lnTo>
                  <a:pt x="189804" y="501650"/>
                </a:lnTo>
                <a:lnTo>
                  <a:pt x="186928" y="500379"/>
                </a:lnTo>
                <a:lnTo>
                  <a:pt x="180665" y="499110"/>
                </a:lnTo>
                <a:lnTo>
                  <a:pt x="176296" y="497839"/>
                </a:lnTo>
                <a:lnTo>
                  <a:pt x="171739" y="495300"/>
                </a:lnTo>
                <a:lnTo>
                  <a:pt x="167246" y="494029"/>
                </a:lnTo>
                <a:lnTo>
                  <a:pt x="159601" y="491489"/>
                </a:lnTo>
                <a:lnTo>
                  <a:pt x="155935" y="490219"/>
                </a:lnTo>
                <a:lnTo>
                  <a:pt x="151843" y="487679"/>
                </a:lnTo>
                <a:lnTo>
                  <a:pt x="148466" y="486410"/>
                </a:lnTo>
                <a:lnTo>
                  <a:pt x="146457" y="485139"/>
                </a:lnTo>
                <a:lnTo>
                  <a:pt x="138826" y="481329"/>
                </a:lnTo>
                <a:lnTo>
                  <a:pt x="133314" y="477519"/>
                </a:lnTo>
                <a:lnTo>
                  <a:pt x="127917" y="474979"/>
                </a:lnTo>
                <a:lnTo>
                  <a:pt x="127955" y="473710"/>
                </a:lnTo>
                <a:lnTo>
                  <a:pt x="122908" y="471169"/>
                </a:lnTo>
                <a:lnTo>
                  <a:pt x="120284" y="468629"/>
                </a:lnTo>
                <a:lnTo>
                  <a:pt x="119594" y="468629"/>
                </a:lnTo>
                <a:lnTo>
                  <a:pt x="118765" y="467360"/>
                </a:lnTo>
                <a:lnTo>
                  <a:pt x="112175" y="462279"/>
                </a:lnTo>
                <a:lnTo>
                  <a:pt x="104128" y="455929"/>
                </a:lnTo>
                <a:lnTo>
                  <a:pt x="103915" y="455929"/>
                </a:lnTo>
                <a:lnTo>
                  <a:pt x="118138" y="441960"/>
                </a:lnTo>
                <a:lnTo>
                  <a:pt x="118163" y="439419"/>
                </a:lnTo>
                <a:lnTo>
                  <a:pt x="87509" y="439419"/>
                </a:lnTo>
                <a:lnTo>
                  <a:pt x="84810" y="435610"/>
                </a:lnTo>
                <a:lnTo>
                  <a:pt x="82274" y="433069"/>
                </a:lnTo>
                <a:lnTo>
                  <a:pt x="79801" y="429260"/>
                </a:lnTo>
                <a:lnTo>
                  <a:pt x="63386" y="405129"/>
                </a:lnTo>
                <a:lnTo>
                  <a:pt x="51081" y="378460"/>
                </a:lnTo>
                <a:lnTo>
                  <a:pt x="42856" y="349250"/>
                </a:lnTo>
                <a:lnTo>
                  <a:pt x="38677" y="318769"/>
                </a:lnTo>
                <a:lnTo>
                  <a:pt x="58084" y="318769"/>
                </a:lnTo>
                <a:lnTo>
                  <a:pt x="60193" y="317500"/>
                </a:lnTo>
                <a:lnTo>
                  <a:pt x="61223" y="314960"/>
                </a:lnTo>
                <a:lnTo>
                  <a:pt x="61235" y="298450"/>
                </a:lnTo>
                <a:lnTo>
                  <a:pt x="58637" y="295910"/>
                </a:lnTo>
                <a:lnTo>
                  <a:pt x="38714" y="295910"/>
                </a:lnTo>
                <a:lnTo>
                  <a:pt x="39279" y="290829"/>
                </a:lnTo>
                <a:lnTo>
                  <a:pt x="46699" y="251460"/>
                </a:lnTo>
                <a:lnTo>
                  <a:pt x="47213" y="248919"/>
                </a:lnTo>
                <a:lnTo>
                  <a:pt x="47816" y="247650"/>
                </a:lnTo>
                <a:lnTo>
                  <a:pt x="48380" y="246379"/>
                </a:lnTo>
                <a:lnTo>
                  <a:pt x="51042" y="245110"/>
                </a:lnTo>
                <a:lnTo>
                  <a:pt x="51934" y="242569"/>
                </a:lnTo>
                <a:lnTo>
                  <a:pt x="51155" y="237489"/>
                </a:lnTo>
                <a:lnTo>
                  <a:pt x="51983" y="234950"/>
                </a:lnTo>
                <a:lnTo>
                  <a:pt x="52787" y="233679"/>
                </a:lnTo>
                <a:lnTo>
                  <a:pt x="53716" y="231139"/>
                </a:lnTo>
                <a:lnTo>
                  <a:pt x="58709" y="219710"/>
                </a:lnTo>
                <a:lnTo>
                  <a:pt x="64337" y="209550"/>
                </a:lnTo>
                <a:lnTo>
                  <a:pt x="70627" y="199389"/>
                </a:lnTo>
                <a:lnTo>
                  <a:pt x="77666" y="189229"/>
                </a:lnTo>
                <a:lnTo>
                  <a:pt x="79638" y="186689"/>
                </a:lnTo>
                <a:lnTo>
                  <a:pt x="81986" y="182879"/>
                </a:lnTo>
                <a:lnTo>
                  <a:pt x="83592" y="181610"/>
                </a:lnTo>
                <a:lnTo>
                  <a:pt x="85248" y="179069"/>
                </a:lnTo>
                <a:lnTo>
                  <a:pt x="88036" y="175260"/>
                </a:lnTo>
                <a:lnTo>
                  <a:pt x="118376" y="175260"/>
                </a:lnTo>
                <a:lnTo>
                  <a:pt x="117134" y="172719"/>
                </a:lnTo>
                <a:lnTo>
                  <a:pt x="116795" y="171450"/>
                </a:lnTo>
                <a:lnTo>
                  <a:pt x="116343" y="171450"/>
                </a:lnTo>
                <a:lnTo>
                  <a:pt x="112200" y="166369"/>
                </a:lnTo>
                <a:lnTo>
                  <a:pt x="108548" y="162560"/>
                </a:lnTo>
                <a:lnTo>
                  <a:pt x="104568" y="158750"/>
                </a:lnTo>
                <a:lnTo>
                  <a:pt x="131154" y="139700"/>
                </a:lnTo>
                <a:lnTo>
                  <a:pt x="159699" y="124460"/>
                </a:lnTo>
                <a:lnTo>
                  <a:pt x="190333" y="114300"/>
                </a:lnTo>
                <a:lnTo>
                  <a:pt x="223118" y="109219"/>
                </a:lnTo>
                <a:lnTo>
                  <a:pt x="363526" y="109219"/>
                </a:lnTo>
                <a:lnTo>
                  <a:pt x="348441" y="100329"/>
                </a:lnTo>
                <a:lnTo>
                  <a:pt x="332594" y="91439"/>
                </a:lnTo>
                <a:lnTo>
                  <a:pt x="299336" y="78739"/>
                </a:lnTo>
                <a:lnTo>
                  <a:pt x="282116" y="74929"/>
                </a:lnTo>
                <a:lnTo>
                  <a:pt x="264506" y="72389"/>
                </a:lnTo>
                <a:lnTo>
                  <a:pt x="264506" y="44450"/>
                </a:lnTo>
                <a:close/>
              </a:path>
              <a:path w="469900" h="542290">
                <a:moveTo>
                  <a:pt x="367064" y="426719"/>
                </a:moveTo>
                <a:lnTo>
                  <a:pt x="363336" y="426719"/>
                </a:lnTo>
                <a:lnTo>
                  <a:pt x="352729" y="436879"/>
                </a:lnTo>
                <a:lnTo>
                  <a:pt x="351774" y="438150"/>
                </a:lnTo>
                <a:lnTo>
                  <a:pt x="351649" y="439419"/>
                </a:lnTo>
                <a:lnTo>
                  <a:pt x="351599" y="441960"/>
                </a:lnTo>
                <a:lnTo>
                  <a:pt x="352629" y="443229"/>
                </a:lnTo>
                <a:lnTo>
                  <a:pt x="364956" y="455929"/>
                </a:lnTo>
                <a:lnTo>
                  <a:pt x="364328" y="457200"/>
                </a:lnTo>
                <a:lnTo>
                  <a:pt x="337629" y="476250"/>
                </a:lnTo>
                <a:lnTo>
                  <a:pt x="308961" y="491489"/>
                </a:lnTo>
                <a:lnTo>
                  <a:pt x="278220" y="501650"/>
                </a:lnTo>
                <a:lnTo>
                  <a:pt x="245300" y="506729"/>
                </a:lnTo>
                <a:lnTo>
                  <a:pt x="363310" y="506729"/>
                </a:lnTo>
                <a:lnTo>
                  <a:pt x="365552" y="505460"/>
                </a:lnTo>
                <a:lnTo>
                  <a:pt x="388316" y="487679"/>
                </a:lnTo>
                <a:lnTo>
                  <a:pt x="389208" y="486410"/>
                </a:lnTo>
                <a:lnTo>
                  <a:pt x="390125" y="486410"/>
                </a:lnTo>
                <a:lnTo>
                  <a:pt x="391003" y="485139"/>
                </a:lnTo>
                <a:lnTo>
                  <a:pt x="400767" y="476250"/>
                </a:lnTo>
                <a:lnTo>
                  <a:pt x="409930" y="466089"/>
                </a:lnTo>
                <a:lnTo>
                  <a:pt x="418495" y="455929"/>
                </a:lnTo>
                <a:lnTo>
                  <a:pt x="426466" y="445769"/>
                </a:lnTo>
                <a:lnTo>
                  <a:pt x="426327" y="445769"/>
                </a:lnTo>
                <a:lnTo>
                  <a:pt x="429397" y="440689"/>
                </a:lnTo>
                <a:lnTo>
                  <a:pt x="380798" y="440689"/>
                </a:lnTo>
                <a:lnTo>
                  <a:pt x="377459" y="436879"/>
                </a:lnTo>
                <a:lnTo>
                  <a:pt x="374358" y="433069"/>
                </a:lnTo>
                <a:lnTo>
                  <a:pt x="367064" y="426719"/>
                </a:lnTo>
                <a:close/>
              </a:path>
              <a:path w="469900" h="542290">
                <a:moveTo>
                  <a:pt x="235007" y="482600"/>
                </a:moveTo>
                <a:lnTo>
                  <a:pt x="228114" y="482600"/>
                </a:lnTo>
                <a:lnTo>
                  <a:pt x="226258" y="483869"/>
                </a:lnTo>
                <a:lnTo>
                  <a:pt x="224901" y="485139"/>
                </a:lnTo>
                <a:lnTo>
                  <a:pt x="223683" y="486410"/>
                </a:lnTo>
                <a:lnTo>
                  <a:pt x="223131" y="487679"/>
                </a:lnTo>
                <a:lnTo>
                  <a:pt x="223118" y="505460"/>
                </a:lnTo>
                <a:lnTo>
                  <a:pt x="245332" y="505460"/>
                </a:lnTo>
                <a:lnTo>
                  <a:pt x="245426" y="501650"/>
                </a:lnTo>
                <a:lnTo>
                  <a:pt x="245520" y="499110"/>
                </a:lnTo>
                <a:lnTo>
                  <a:pt x="245636" y="494029"/>
                </a:lnTo>
                <a:lnTo>
                  <a:pt x="245701" y="486410"/>
                </a:lnTo>
                <a:lnTo>
                  <a:pt x="243053" y="483869"/>
                </a:lnTo>
                <a:lnTo>
                  <a:pt x="235007" y="482600"/>
                </a:lnTo>
                <a:close/>
              </a:path>
              <a:path w="469900" h="542290">
                <a:moveTo>
                  <a:pt x="429126" y="175260"/>
                </a:moveTo>
                <a:lnTo>
                  <a:pt x="381387" y="175260"/>
                </a:lnTo>
                <a:lnTo>
                  <a:pt x="384074" y="179069"/>
                </a:lnTo>
                <a:lnTo>
                  <a:pt x="386020" y="181610"/>
                </a:lnTo>
                <a:lnTo>
                  <a:pt x="388994" y="185419"/>
                </a:lnTo>
                <a:lnTo>
                  <a:pt x="394799" y="193039"/>
                </a:lnTo>
                <a:lnTo>
                  <a:pt x="400181" y="200660"/>
                </a:lnTo>
                <a:lnTo>
                  <a:pt x="405142" y="209550"/>
                </a:lnTo>
                <a:lnTo>
                  <a:pt x="409683" y="217169"/>
                </a:lnTo>
                <a:lnTo>
                  <a:pt x="411238" y="220979"/>
                </a:lnTo>
                <a:lnTo>
                  <a:pt x="413485" y="226060"/>
                </a:lnTo>
                <a:lnTo>
                  <a:pt x="414402" y="227329"/>
                </a:lnTo>
                <a:lnTo>
                  <a:pt x="416624" y="232410"/>
                </a:lnTo>
                <a:lnTo>
                  <a:pt x="417753" y="236219"/>
                </a:lnTo>
                <a:lnTo>
                  <a:pt x="418694" y="238760"/>
                </a:lnTo>
                <a:lnTo>
                  <a:pt x="420277" y="242569"/>
                </a:lnTo>
                <a:lnTo>
                  <a:pt x="420842" y="243839"/>
                </a:lnTo>
                <a:lnTo>
                  <a:pt x="422148" y="248919"/>
                </a:lnTo>
                <a:lnTo>
                  <a:pt x="423202" y="251460"/>
                </a:lnTo>
                <a:lnTo>
                  <a:pt x="423993" y="255269"/>
                </a:lnTo>
                <a:lnTo>
                  <a:pt x="424695" y="257810"/>
                </a:lnTo>
                <a:lnTo>
                  <a:pt x="425612" y="261619"/>
                </a:lnTo>
                <a:lnTo>
                  <a:pt x="426692" y="265429"/>
                </a:lnTo>
                <a:lnTo>
                  <a:pt x="426980" y="266700"/>
                </a:lnTo>
                <a:lnTo>
                  <a:pt x="427558" y="270510"/>
                </a:lnTo>
                <a:lnTo>
                  <a:pt x="428134" y="273050"/>
                </a:lnTo>
                <a:lnTo>
                  <a:pt x="429139" y="279400"/>
                </a:lnTo>
                <a:lnTo>
                  <a:pt x="429491" y="283210"/>
                </a:lnTo>
                <a:lnTo>
                  <a:pt x="431022" y="297179"/>
                </a:lnTo>
                <a:lnTo>
                  <a:pt x="411929" y="297179"/>
                </a:lnTo>
                <a:lnTo>
                  <a:pt x="409444" y="298450"/>
                </a:lnTo>
                <a:lnTo>
                  <a:pt x="408352" y="300989"/>
                </a:lnTo>
                <a:lnTo>
                  <a:pt x="408164" y="302260"/>
                </a:lnTo>
                <a:lnTo>
                  <a:pt x="408075" y="312419"/>
                </a:lnTo>
                <a:lnTo>
                  <a:pt x="408200" y="316229"/>
                </a:lnTo>
                <a:lnTo>
                  <a:pt x="410812" y="318769"/>
                </a:lnTo>
                <a:lnTo>
                  <a:pt x="430784" y="318769"/>
                </a:lnTo>
                <a:lnTo>
                  <a:pt x="430758" y="320039"/>
                </a:lnTo>
                <a:lnTo>
                  <a:pt x="425778" y="353060"/>
                </a:lnTo>
                <a:lnTo>
                  <a:pt x="415850" y="384810"/>
                </a:lnTo>
                <a:lnTo>
                  <a:pt x="400921" y="414019"/>
                </a:lnTo>
                <a:lnTo>
                  <a:pt x="380973" y="440689"/>
                </a:lnTo>
                <a:lnTo>
                  <a:pt x="429397" y="440689"/>
                </a:lnTo>
                <a:lnTo>
                  <a:pt x="443980" y="416560"/>
                </a:lnTo>
                <a:lnTo>
                  <a:pt x="457035" y="386079"/>
                </a:lnTo>
                <a:lnTo>
                  <a:pt x="465520" y="353060"/>
                </a:lnTo>
                <a:lnTo>
                  <a:pt x="469459" y="318769"/>
                </a:lnTo>
                <a:lnTo>
                  <a:pt x="469376" y="295910"/>
                </a:lnTo>
                <a:lnTo>
                  <a:pt x="460471" y="241300"/>
                </a:lnTo>
                <a:lnTo>
                  <a:pt x="446522" y="204469"/>
                </a:lnTo>
                <a:lnTo>
                  <a:pt x="440663" y="193039"/>
                </a:lnTo>
                <a:lnTo>
                  <a:pt x="429126" y="175260"/>
                </a:lnTo>
                <a:close/>
              </a:path>
              <a:path w="469900" h="542290">
                <a:moveTo>
                  <a:pt x="103362" y="425450"/>
                </a:moveTo>
                <a:lnTo>
                  <a:pt x="100915" y="426719"/>
                </a:lnTo>
                <a:lnTo>
                  <a:pt x="100200" y="426719"/>
                </a:lnTo>
                <a:lnTo>
                  <a:pt x="99496" y="427989"/>
                </a:lnTo>
                <a:lnTo>
                  <a:pt x="95116" y="431800"/>
                </a:lnTo>
                <a:lnTo>
                  <a:pt x="91488" y="435610"/>
                </a:lnTo>
                <a:lnTo>
                  <a:pt x="87710" y="439419"/>
                </a:lnTo>
                <a:lnTo>
                  <a:pt x="118163" y="439419"/>
                </a:lnTo>
                <a:lnTo>
                  <a:pt x="118176" y="438150"/>
                </a:lnTo>
                <a:lnTo>
                  <a:pt x="111949" y="431800"/>
                </a:lnTo>
                <a:lnTo>
                  <a:pt x="110129" y="430529"/>
                </a:lnTo>
                <a:lnTo>
                  <a:pt x="106050" y="426719"/>
                </a:lnTo>
                <a:lnTo>
                  <a:pt x="103362" y="425450"/>
                </a:lnTo>
                <a:close/>
              </a:path>
              <a:path w="469900" h="542290">
                <a:moveTo>
                  <a:pt x="118376" y="175260"/>
                </a:moveTo>
                <a:lnTo>
                  <a:pt x="88237" y="175260"/>
                </a:lnTo>
                <a:lnTo>
                  <a:pt x="94161" y="181610"/>
                </a:lnTo>
                <a:lnTo>
                  <a:pt x="98505" y="186689"/>
                </a:lnTo>
                <a:lnTo>
                  <a:pt x="99334" y="186689"/>
                </a:lnTo>
                <a:lnTo>
                  <a:pt x="102924" y="190500"/>
                </a:lnTo>
                <a:lnTo>
                  <a:pt x="106300" y="189229"/>
                </a:lnTo>
                <a:lnTo>
                  <a:pt x="117585" y="177800"/>
                </a:lnTo>
                <a:lnTo>
                  <a:pt x="118376" y="175260"/>
                </a:lnTo>
                <a:close/>
              </a:path>
              <a:path w="469900" h="542290">
                <a:moveTo>
                  <a:pt x="363526" y="109219"/>
                </a:moveTo>
                <a:lnTo>
                  <a:pt x="246405" y="109219"/>
                </a:lnTo>
                <a:lnTo>
                  <a:pt x="279131" y="114300"/>
                </a:lnTo>
                <a:lnTo>
                  <a:pt x="309751" y="124460"/>
                </a:lnTo>
                <a:lnTo>
                  <a:pt x="338351" y="139700"/>
                </a:lnTo>
                <a:lnTo>
                  <a:pt x="365018" y="158750"/>
                </a:lnTo>
                <a:lnTo>
                  <a:pt x="364228" y="160019"/>
                </a:lnTo>
                <a:lnTo>
                  <a:pt x="365332" y="160019"/>
                </a:lnTo>
                <a:lnTo>
                  <a:pt x="355742" y="168910"/>
                </a:lnTo>
                <a:lnTo>
                  <a:pt x="354788" y="170179"/>
                </a:lnTo>
                <a:lnTo>
                  <a:pt x="352516" y="172719"/>
                </a:lnTo>
                <a:lnTo>
                  <a:pt x="351887" y="175260"/>
                </a:lnTo>
                <a:lnTo>
                  <a:pt x="351988" y="176529"/>
                </a:lnTo>
                <a:lnTo>
                  <a:pt x="352340" y="177800"/>
                </a:lnTo>
                <a:lnTo>
                  <a:pt x="353231" y="179069"/>
                </a:lnTo>
                <a:lnTo>
                  <a:pt x="356431" y="182879"/>
                </a:lnTo>
                <a:lnTo>
                  <a:pt x="358215" y="184150"/>
                </a:lnTo>
                <a:lnTo>
                  <a:pt x="363663" y="189229"/>
                </a:lnTo>
                <a:lnTo>
                  <a:pt x="367441" y="189229"/>
                </a:lnTo>
                <a:lnTo>
                  <a:pt x="372889" y="184150"/>
                </a:lnTo>
                <a:lnTo>
                  <a:pt x="377886" y="179069"/>
                </a:lnTo>
                <a:lnTo>
                  <a:pt x="381387" y="175260"/>
                </a:lnTo>
                <a:lnTo>
                  <a:pt x="429126" y="175260"/>
                </a:lnTo>
                <a:lnTo>
                  <a:pt x="417515" y="157479"/>
                </a:lnTo>
                <a:lnTo>
                  <a:pt x="434412" y="139700"/>
                </a:lnTo>
                <a:lnTo>
                  <a:pt x="457278" y="139700"/>
                </a:lnTo>
                <a:lnTo>
                  <a:pt x="460898" y="135889"/>
                </a:lnTo>
                <a:lnTo>
                  <a:pt x="460723" y="130810"/>
                </a:lnTo>
                <a:lnTo>
                  <a:pt x="391342" y="130810"/>
                </a:lnTo>
                <a:lnTo>
                  <a:pt x="377833" y="119379"/>
                </a:lnTo>
                <a:lnTo>
                  <a:pt x="363526" y="109219"/>
                </a:lnTo>
                <a:close/>
              </a:path>
              <a:path w="469900" h="542290">
                <a:moveTo>
                  <a:pt x="457278" y="139700"/>
                </a:moveTo>
                <a:lnTo>
                  <a:pt x="434412" y="139700"/>
                </a:lnTo>
                <a:lnTo>
                  <a:pt x="434700" y="140969"/>
                </a:lnTo>
                <a:lnTo>
                  <a:pt x="435089" y="140969"/>
                </a:lnTo>
                <a:lnTo>
                  <a:pt x="441617" y="147319"/>
                </a:lnTo>
                <a:lnTo>
                  <a:pt x="450039" y="147319"/>
                </a:lnTo>
                <a:lnTo>
                  <a:pt x="457278" y="139700"/>
                </a:lnTo>
                <a:close/>
              </a:path>
              <a:path w="469900" h="542290">
                <a:moveTo>
                  <a:pt x="246405" y="109219"/>
                </a:moveTo>
                <a:lnTo>
                  <a:pt x="223118" y="109219"/>
                </a:lnTo>
                <a:lnTo>
                  <a:pt x="223131" y="129539"/>
                </a:lnTo>
                <a:lnTo>
                  <a:pt x="225366" y="132079"/>
                </a:lnTo>
                <a:lnTo>
                  <a:pt x="243530" y="132079"/>
                </a:lnTo>
                <a:lnTo>
                  <a:pt x="246267" y="129539"/>
                </a:lnTo>
                <a:lnTo>
                  <a:pt x="246381" y="124460"/>
                </a:lnTo>
                <a:lnTo>
                  <a:pt x="246405" y="109219"/>
                </a:lnTo>
                <a:close/>
              </a:path>
              <a:path w="469900" h="542290">
                <a:moveTo>
                  <a:pt x="416838" y="83819"/>
                </a:moveTo>
                <a:lnTo>
                  <a:pt x="408339" y="83819"/>
                </a:lnTo>
                <a:lnTo>
                  <a:pt x="397644" y="93979"/>
                </a:lnTo>
                <a:lnTo>
                  <a:pt x="397732" y="102869"/>
                </a:lnTo>
                <a:lnTo>
                  <a:pt x="404924" y="110489"/>
                </a:lnTo>
                <a:lnTo>
                  <a:pt x="406682" y="111760"/>
                </a:lnTo>
                <a:lnTo>
                  <a:pt x="408151" y="113029"/>
                </a:lnTo>
                <a:lnTo>
                  <a:pt x="391342" y="130810"/>
                </a:lnTo>
                <a:lnTo>
                  <a:pt x="460723" y="130810"/>
                </a:lnTo>
                <a:lnTo>
                  <a:pt x="460635" y="128269"/>
                </a:lnTo>
                <a:lnTo>
                  <a:pt x="438651" y="105410"/>
                </a:lnTo>
                <a:lnTo>
                  <a:pt x="422498" y="88900"/>
                </a:lnTo>
                <a:lnTo>
                  <a:pt x="416838" y="83819"/>
                </a:lnTo>
                <a:close/>
              </a:path>
              <a:path w="469900" h="542290">
                <a:moveTo>
                  <a:pt x="280431" y="0"/>
                </a:moveTo>
                <a:lnTo>
                  <a:pt x="192703" y="0"/>
                </a:lnTo>
                <a:lnTo>
                  <a:pt x="185047" y="2539"/>
                </a:lnTo>
                <a:lnTo>
                  <a:pt x="178851" y="7619"/>
                </a:lnTo>
                <a:lnTo>
                  <a:pt x="174697" y="13969"/>
                </a:lnTo>
                <a:lnTo>
                  <a:pt x="173170" y="21589"/>
                </a:lnTo>
                <a:lnTo>
                  <a:pt x="174646" y="30479"/>
                </a:lnTo>
                <a:lnTo>
                  <a:pt x="178722" y="36829"/>
                </a:lnTo>
                <a:lnTo>
                  <a:pt x="184817" y="41910"/>
                </a:lnTo>
                <a:lnTo>
                  <a:pt x="192351" y="44450"/>
                </a:lnTo>
                <a:lnTo>
                  <a:pt x="267657" y="44450"/>
                </a:lnTo>
                <a:lnTo>
                  <a:pt x="270456" y="45719"/>
                </a:lnTo>
                <a:lnTo>
                  <a:pt x="273243" y="44450"/>
                </a:lnTo>
                <a:lnTo>
                  <a:pt x="284091" y="41910"/>
                </a:lnTo>
                <a:lnTo>
                  <a:pt x="292013" y="35560"/>
                </a:lnTo>
                <a:lnTo>
                  <a:pt x="296061" y="26669"/>
                </a:lnTo>
                <a:lnTo>
                  <a:pt x="295286" y="15239"/>
                </a:lnTo>
                <a:lnTo>
                  <a:pt x="292012" y="8889"/>
                </a:lnTo>
                <a:lnTo>
                  <a:pt x="286962" y="3810"/>
                </a:lnTo>
                <a:lnTo>
                  <a:pt x="280431" y="0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73100" y="6387245"/>
            <a:ext cx="342362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cs typeface="Source Sans Pro Light"/>
              </a:rPr>
              <a:t>7. Final</a:t>
            </a:r>
            <a:r>
              <a:rPr sz="2800" spc="-6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10" dirty="0">
                <a:solidFill>
                  <a:srgbClr val="FFFFFF"/>
                </a:solidFill>
                <a:cs typeface="Source Sans Pro Light"/>
              </a:rPr>
              <a:t>wrap-up</a:t>
            </a:r>
            <a:endParaRPr sz="2800" dirty="0">
              <a:cs typeface="Source Sans Pr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582356" y="6565900"/>
            <a:ext cx="273050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270"/>
              </a:lnSpc>
              <a:spcBef>
                <a:spcPts val="100"/>
              </a:spcBef>
            </a:pPr>
            <a:r>
              <a:rPr sz="1200" dirty="0">
                <a:solidFill>
                  <a:srgbClr val="00A0F0"/>
                </a:solidFill>
                <a:cs typeface="Source Sans Pro"/>
              </a:rPr>
              <a:t>10</a:t>
            </a:r>
            <a:endParaRPr sz="1200" dirty="0">
              <a:cs typeface="Source Sans Pro"/>
            </a:endParaRPr>
          </a:p>
          <a:p>
            <a:pPr marL="12700">
              <a:lnSpc>
                <a:spcPts val="1270"/>
              </a:lnSpc>
            </a:pPr>
            <a:r>
              <a:rPr sz="1200" dirty="0">
                <a:solidFill>
                  <a:srgbClr val="00A0F0"/>
                </a:solidFill>
                <a:cs typeface="Source Sans Pro"/>
              </a:rPr>
              <a:t>min</a:t>
            </a:r>
            <a:endParaRPr sz="1200" dirty="0">
              <a:cs typeface="Source Sans Pr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1550" y="7632700"/>
            <a:ext cx="12197555" cy="177112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6985">
              <a:lnSpc>
                <a:spcPct val="104200"/>
              </a:lnSpc>
              <a:spcBef>
                <a:spcPts val="40"/>
              </a:spcBef>
            </a:pPr>
            <a:r>
              <a:rPr sz="1600" spc="-35" dirty="0">
                <a:cs typeface="Source Sans Pro Light"/>
              </a:rPr>
              <a:t>To </a:t>
            </a:r>
            <a:r>
              <a:rPr sz="1600" dirty="0">
                <a:cs typeface="Source Sans Pro Light"/>
              </a:rPr>
              <a:t>end the lesson, </a:t>
            </a:r>
            <a:r>
              <a:rPr sz="1600" spc="-5" dirty="0">
                <a:cs typeface="Source Sans Pro Light"/>
              </a:rPr>
              <a:t>first wrap-up </a:t>
            </a:r>
            <a:r>
              <a:rPr sz="1600" dirty="0">
                <a:cs typeface="Source Sans Pro Light"/>
              </a:rPr>
              <a:t>the </a:t>
            </a:r>
            <a:r>
              <a:rPr sz="1600" spc="-5" dirty="0">
                <a:cs typeface="Source Sans Pro Light"/>
              </a:rPr>
              <a:t>key information from </a:t>
            </a:r>
            <a:r>
              <a:rPr sz="1600" dirty="0">
                <a:cs typeface="Source Sans Pro Light"/>
              </a:rPr>
              <a:t>this lesson. Then discuss with  the </a:t>
            </a:r>
            <a:r>
              <a:rPr sz="1600" spc="-5" dirty="0">
                <a:cs typeface="Source Sans Pro Light"/>
              </a:rPr>
              <a:t>students </a:t>
            </a:r>
            <a:r>
              <a:rPr sz="1600" dirty="0">
                <a:cs typeface="Source Sans Pro Light"/>
              </a:rPr>
              <a:t>the </a:t>
            </a:r>
            <a:r>
              <a:rPr sz="1600" spc="-10" dirty="0">
                <a:cs typeface="Source Sans Pro Light"/>
              </a:rPr>
              <a:t>related</a:t>
            </a:r>
            <a:r>
              <a:rPr sz="1600" dirty="0">
                <a:cs typeface="Source Sans Pro Light"/>
              </a:rPr>
              <a:t> </a:t>
            </a:r>
            <a:r>
              <a:rPr sz="1600" spc="-5" dirty="0">
                <a:cs typeface="Source Sans Pro Light"/>
              </a:rPr>
              <a:t>topics:</a:t>
            </a:r>
            <a:endParaRPr sz="1600" dirty="0">
              <a:cs typeface="Source Sans Pro Light"/>
            </a:endParaRPr>
          </a:p>
          <a:p>
            <a:pPr>
              <a:spcBef>
                <a:spcPts val="5"/>
              </a:spcBef>
            </a:pPr>
            <a:endParaRPr sz="1600" dirty="0">
              <a:cs typeface="Times New Roman"/>
            </a:endParaRPr>
          </a:p>
          <a:p>
            <a:pPr marL="139700" indent="-127000">
              <a:buChar char="•"/>
              <a:tabLst>
                <a:tab pos="139700" algn="l"/>
              </a:tabLst>
            </a:pPr>
            <a:r>
              <a:rPr sz="1600" i="1" dirty="0">
                <a:cs typeface="Source Sans Pro Light"/>
              </a:rPr>
              <a:t>Can the </a:t>
            </a:r>
            <a:r>
              <a:rPr sz="1600" i="1" spc="-20" dirty="0">
                <a:cs typeface="Source Sans Pro Light"/>
              </a:rPr>
              <a:t>Earth’s </a:t>
            </a:r>
            <a:r>
              <a:rPr sz="1600" i="1" spc="-5" dirty="0">
                <a:cs typeface="Source Sans Pro Light"/>
              </a:rPr>
              <a:t>interior </a:t>
            </a:r>
            <a:r>
              <a:rPr sz="1600" i="1" dirty="0">
                <a:cs typeface="Source Sans Pro Light"/>
              </a:rPr>
              <a:t>heat be useful in any way?</a:t>
            </a:r>
            <a:r>
              <a:rPr sz="1600" i="1" spc="15" dirty="0">
                <a:cs typeface="Source Sans Pro Light"/>
              </a:rPr>
              <a:t> </a:t>
            </a:r>
            <a:r>
              <a:rPr sz="1600" i="1" dirty="0">
                <a:cs typeface="Source Sans Pro Light"/>
              </a:rPr>
              <a:t>How?</a:t>
            </a:r>
            <a:endParaRPr sz="1600" dirty="0">
              <a:cs typeface="Source Sans Pro Light"/>
            </a:endParaRPr>
          </a:p>
          <a:p>
            <a:pPr marL="139700" indent="-127000">
              <a:spcBef>
                <a:spcPts val="60"/>
              </a:spcBef>
              <a:buChar char="•"/>
              <a:tabLst>
                <a:tab pos="139700" algn="l"/>
              </a:tabLst>
            </a:pPr>
            <a:r>
              <a:rPr sz="1600" i="1" dirty="0">
                <a:cs typeface="Source Sans Pro Light"/>
              </a:rPr>
              <a:t>Can we </a:t>
            </a:r>
            <a:r>
              <a:rPr sz="1600" i="1" spc="-5" dirty="0">
                <a:cs typeface="Source Sans Pro Light"/>
              </a:rPr>
              <a:t>feel </a:t>
            </a:r>
            <a:r>
              <a:rPr sz="1600" i="1" dirty="0">
                <a:cs typeface="Source Sans Pro Light"/>
              </a:rPr>
              <a:t>the </a:t>
            </a:r>
            <a:r>
              <a:rPr sz="1600" i="1" spc="-5" dirty="0">
                <a:cs typeface="Source Sans Pro Light"/>
              </a:rPr>
              <a:t>tectonic movement?</a:t>
            </a:r>
            <a:r>
              <a:rPr sz="1600" i="1" spc="5" dirty="0">
                <a:cs typeface="Source Sans Pro Light"/>
              </a:rPr>
              <a:t> </a:t>
            </a:r>
            <a:r>
              <a:rPr sz="1600" i="1" spc="-5" dirty="0">
                <a:cs typeface="Source Sans Pro Light"/>
              </a:rPr>
              <a:t>How/when?</a:t>
            </a:r>
            <a:endParaRPr sz="1600" dirty="0">
              <a:cs typeface="Source Sans Pro Light"/>
            </a:endParaRPr>
          </a:p>
          <a:p>
            <a:pPr marL="139700" marR="5080" indent="-127000">
              <a:lnSpc>
                <a:spcPct val="104200"/>
              </a:lnSpc>
              <a:buChar char="•"/>
              <a:tabLst>
                <a:tab pos="139700" algn="l"/>
              </a:tabLst>
            </a:pPr>
            <a:r>
              <a:rPr sz="1600" i="1" dirty="0">
                <a:cs typeface="Source Sans Pro Light"/>
              </a:rPr>
              <a:t>How we </a:t>
            </a:r>
            <a:r>
              <a:rPr sz="1600" i="1" spc="-10" dirty="0">
                <a:cs typeface="Source Sans Pro Light"/>
              </a:rPr>
              <a:t>can </a:t>
            </a:r>
            <a:r>
              <a:rPr sz="1600" i="1" spc="-5" dirty="0">
                <a:cs typeface="Source Sans Pro Light"/>
              </a:rPr>
              <a:t>prevent </a:t>
            </a:r>
            <a:r>
              <a:rPr sz="1600" i="1" dirty="0">
                <a:cs typeface="Source Sans Pro Light"/>
              </a:rPr>
              <a:t>the harm </a:t>
            </a:r>
            <a:r>
              <a:rPr sz="1600" i="1" spc="-5" dirty="0">
                <a:cs typeface="Source Sans Pro Light"/>
              </a:rPr>
              <a:t>caused by </a:t>
            </a:r>
            <a:r>
              <a:rPr sz="1600" i="1" dirty="0">
                <a:cs typeface="Source Sans Pro Light"/>
              </a:rPr>
              <a:t>the </a:t>
            </a:r>
            <a:r>
              <a:rPr sz="1600" i="1" spc="-5" dirty="0">
                <a:cs typeface="Source Sans Pro Light"/>
              </a:rPr>
              <a:t>related eﬀects (earthquakes, volcanic  </a:t>
            </a:r>
            <a:r>
              <a:rPr sz="1600" i="1" dirty="0">
                <a:cs typeface="Source Sans Pro Light"/>
              </a:rPr>
              <a:t>activity)?</a:t>
            </a:r>
            <a:endParaRPr sz="1600" dirty="0">
              <a:cs typeface="Source Sans Pro Light"/>
            </a:endParaRPr>
          </a:p>
          <a:p>
            <a:pPr marL="139700" marR="5080" indent="-127000">
              <a:lnSpc>
                <a:spcPct val="104200"/>
              </a:lnSpc>
              <a:buChar char="•"/>
              <a:tabLst>
                <a:tab pos="139700" algn="l"/>
              </a:tabLst>
            </a:pPr>
            <a:r>
              <a:rPr sz="1600" i="1" dirty="0">
                <a:cs typeface="Source Sans Pro Light"/>
              </a:rPr>
              <a:t>What is the </a:t>
            </a:r>
            <a:r>
              <a:rPr sz="1600" i="1" spc="-5" dirty="0">
                <a:cs typeface="Source Sans Pro Light"/>
              </a:rPr>
              <a:t>place </a:t>
            </a:r>
            <a:r>
              <a:rPr sz="1600" i="1" dirty="0">
                <a:cs typeface="Source Sans Pro Light"/>
              </a:rPr>
              <a:t>you </a:t>
            </a:r>
            <a:r>
              <a:rPr sz="1600" i="1" spc="-5" dirty="0">
                <a:cs typeface="Source Sans Pro Light"/>
              </a:rPr>
              <a:t>live/study </a:t>
            </a:r>
            <a:r>
              <a:rPr sz="1600" i="1" dirty="0">
                <a:cs typeface="Source Sans Pro Light"/>
              </a:rPr>
              <a:t>in </a:t>
            </a:r>
            <a:r>
              <a:rPr sz="1600" i="1" spc="-10" dirty="0">
                <a:cs typeface="Source Sans Pro Light"/>
              </a:rPr>
              <a:t>from </a:t>
            </a:r>
            <a:r>
              <a:rPr sz="1600" i="1" dirty="0">
                <a:cs typeface="Source Sans Pro Light"/>
              </a:rPr>
              <a:t>the </a:t>
            </a:r>
            <a:r>
              <a:rPr sz="1600" i="1" spc="-5" dirty="0">
                <a:cs typeface="Source Sans Pro Light"/>
              </a:rPr>
              <a:t>geological </a:t>
            </a:r>
            <a:r>
              <a:rPr sz="1600" i="1" dirty="0">
                <a:cs typeface="Source Sans Pro Light"/>
              </a:rPr>
              <a:t>point of </a:t>
            </a:r>
            <a:r>
              <a:rPr sz="1600" i="1" spc="-5" dirty="0">
                <a:cs typeface="Source Sans Pro Light"/>
              </a:rPr>
              <a:t>view? </a:t>
            </a:r>
            <a:r>
              <a:rPr sz="1600" i="1" dirty="0">
                <a:cs typeface="Source Sans Pro Light"/>
              </a:rPr>
              <a:t>Which </a:t>
            </a:r>
            <a:r>
              <a:rPr sz="1600" i="1" spc="-5" dirty="0">
                <a:cs typeface="Source Sans Pro Light"/>
              </a:rPr>
              <a:t>plate </a:t>
            </a:r>
            <a:r>
              <a:rPr sz="1600" i="1" dirty="0">
                <a:cs typeface="Source Sans Pro Light"/>
              </a:rPr>
              <a:t>is it?  What happens with the </a:t>
            </a:r>
            <a:r>
              <a:rPr sz="1600" i="1" spc="-5" dirty="0">
                <a:cs typeface="Source Sans Pro Light"/>
              </a:rPr>
              <a:t>plate? Are there </a:t>
            </a:r>
            <a:r>
              <a:rPr sz="1600" i="1" dirty="0">
                <a:cs typeface="Source Sans Pro Light"/>
              </a:rPr>
              <a:t>any </a:t>
            </a:r>
            <a:r>
              <a:rPr sz="1600" i="1" spc="-5" dirty="0">
                <a:cs typeface="Source Sans Pro Light"/>
              </a:rPr>
              <a:t>geological</a:t>
            </a:r>
            <a:r>
              <a:rPr sz="1600" i="1" spc="10" dirty="0">
                <a:cs typeface="Source Sans Pro Light"/>
              </a:rPr>
              <a:t> </a:t>
            </a:r>
            <a:r>
              <a:rPr sz="1600" i="1" spc="-5" dirty="0">
                <a:cs typeface="Source Sans Pro Light"/>
              </a:rPr>
              <a:t>dangers?</a:t>
            </a:r>
            <a:endParaRPr sz="1600" dirty="0"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CA7AE-02D1-4152-A92B-257799BA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Thanks for using </a:t>
            </a:r>
            <a:r>
              <a:rPr lang="en-US" sz="6600" b="1">
                <a:solidFill>
                  <a:schemeClr val="bg1"/>
                </a:solidFill>
              </a:rPr>
              <a:t>Lifeliqe's</a:t>
            </a:r>
            <a:r>
              <a:rPr lang="en-US" sz="6600" b="1" dirty="0">
                <a:solidFill>
                  <a:schemeClr val="bg1"/>
                </a:solidFill>
              </a:rPr>
              <a:t> lesson plan!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Excite your students in learning science with 1,000+ more 3D models and lesson plans at</a:t>
            </a:r>
            <a:r>
              <a:rPr lang="cs-CZ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online.lifeliqe.com</a:t>
            </a:r>
            <a:br>
              <a:rPr lang="en-US" sz="2800" dirty="0">
                <a:solidFill>
                  <a:schemeClr val="bg1"/>
                </a:solidFill>
              </a:rPr>
            </a:br>
            <a:endParaRPr lang="cs-CZ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neath the surface - by Lifeliqe.potx" id="{4B8C8C1B-0C50-449B-B30C-D12D5D26CCCC}" vid="{B302B916-BDB9-4DB9-8378-87DA5A6082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Beneath the surface</Template>
  <TotalTime>0</TotalTime>
  <Words>1877</Words>
  <Application>Microsoft Office PowerPoint</Application>
  <PresentationFormat>Custom</PresentationFormat>
  <Paragraphs>88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</dc:creator>
  <cp:lastModifiedBy>Mohamed</cp:lastModifiedBy>
  <cp:revision>1</cp:revision>
  <dcterms:created xsi:type="dcterms:W3CDTF">2021-03-05T17:40:19Z</dcterms:created>
  <dcterms:modified xsi:type="dcterms:W3CDTF">2021-03-05T17:40:45Z</dcterms:modified>
</cp:coreProperties>
</file>